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9" r:id="rId2"/>
    <p:sldId id="307" r:id="rId3"/>
    <p:sldId id="308" r:id="rId4"/>
    <p:sldId id="303" r:id="rId5"/>
    <p:sldId id="262" r:id="rId6"/>
    <p:sldId id="263" r:id="rId7"/>
    <p:sldId id="266" r:id="rId8"/>
    <p:sldId id="267" r:id="rId9"/>
    <p:sldId id="268" r:id="rId10"/>
    <p:sldId id="269" r:id="rId11"/>
    <p:sldId id="277" r:id="rId12"/>
    <p:sldId id="299" r:id="rId13"/>
    <p:sldId id="264" r:id="rId14"/>
    <p:sldId id="300" r:id="rId15"/>
    <p:sldId id="284" r:id="rId16"/>
    <p:sldId id="283" r:id="rId17"/>
    <p:sldId id="273" r:id="rId18"/>
    <p:sldId id="274" r:id="rId19"/>
    <p:sldId id="282" r:id="rId20"/>
    <p:sldId id="276" r:id="rId21"/>
    <p:sldId id="272" r:id="rId22"/>
    <p:sldId id="275" r:id="rId23"/>
    <p:sldId id="280" r:id="rId24"/>
    <p:sldId id="306" r:id="rId25"/>
    <p:sldId id="304" r:id="rId2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99CC"/>
    <a:srgbClr val="9E9A00"/>
    <a:srgbClr val="000099"/>
    <a:srgbClr val="FF99FF"/>
    <a:srgbClr val="FF00FF"/>
    <a:srgbClr val="FF66FF"/>
    <a:srgbClr val="FF33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1.wmf"/><Relationship Id="rId4" Type="http://schemas.openxmlformats.org/officeDocument/2006/relationships/image" Target="../media/image6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44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43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Relationship Id="rId9" Type="http://schemas.openxmlformats.org/officeDocument/2006/relationships/image" Target="../media/image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5" Type="http://schemas.openxmlformats.org/officeDocument/2006/relationships/image" Target="../media/image67.wmf"/><Relationship Id="rId4" Type="http://schemas.openxmlformats.org/officeDocument/2006/relationships/image" Target="../media/image7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image" Target="../media/image79.wmf"/><Relationship Id="rId7" Type="http://schemas.openxmlformats.org/officeDocument/2006/relationships/image" Target="../media/image88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10" Type="http://schemas.openxmlformats.org/officeDocument/2006/relationships/image" Target="../media/image91.wmf"/><Relationship Id="rId4" Type="http://schemas.openxmlformats.org/officeDocument/2006/relationships/image" Target="../media/image85.wmf"/><Relationship Id="rId9" Type="http://schemas.openxmlformats.org/officeDocument/2006/relationships/image" Target="../media/image9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7" Type="http://schemas.openxmlformats.org/officeDocument/2006/relationships/image" Target="../media/image98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7" Type="http://schemas.openxmlformats.org/officeDocument/2006/relationships/image" Target="../media/image105.wmf"/><Relationship Id="rId2" Type="http://schemas.openxmlformats.org/officeDocument/2006/relationships/image" Target="../media/image100.wmf"/><Relationship Id="rId1" Type="http://schemas.openxmlformats.org/officeDocument/2006/relationships/image" Target="../media/image99.wmf"/><Relationship Id="rId6" Type="http://schemas.openxmlformats.org/officeDocument/2006/relationships/image" Target="../media/image104.wmf"/><Relationship Id="rId5" Type="http://schemas.openxmlformats.org/officeDocument/2006/relationships/image" Target="../media/image103.wmf"/><Relationship Id="rId4" Type="http://schemas.openxmlformats.org/officeDocument/2006/relationships/image" Target="../media/image102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3" Type="http://schemas.openxmlformats.org/officeDocument/2006/relationships/image" Target="../media/image67.wmf"/><Relationship Id="rId7" Type="http://schemas.openxmlformats.org/officeDocument/2006/relationships/image" Target="../media/image110.wmf"/><Relationship Id="rId2" Type="http://schemas.openxmlformats.org/officeDocument/2006/relationships/image" Target="../media/image43.wmf"/><Relationship Id="rId1" Type="http://schemas.openxmlformats.org/officeDocument/2006/relationships/image" Target="../media/image106.wmf"/><Relationship Id="rId6" Type="http://schemas.openxmlformats.org/officeDocument/2006/relationships/image" Target="../media/image109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Relationship Id="rId9" Type="http://schemas.openxmlformats.org/officeDocument/2006/relationships/image" Target="../media/image5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image" Target="../media/image114.wmf"/><Relationship Id="rId7" Type="http://schemas.openxmlformats.org/officeDocument/2006/relationships/image" Target="../media/image118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Relationship Id="rId9" Type="http://schemas.openxmlformats.org/officeDocument/2006/relationships/image" Target="../media/image120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wmf"/><Relationship Id="rId3" Type="http://schemas.openxmlformats.org/officeDocument/2006/relationships/image" Target="../media/image123.wmf"/><Relationship Id="rId7" Type="http://schemas.openxmlformats.org/officeDocument/2006/relationships/image" Target="../media/image127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6" Type="http://schemas.openxmlformats.org/officeDocument/2006/relationships/image" Target="../media/image126.wmf"/><Relationship Id="rId5" Type="http://schemas.openxmlformats.org/officeDocument/2006/relationships/image" Target="../media/image125.wmf"/><Relationship Id="rId4" Type="http://schemas.openxmlformats.org/officeDocument/2006/relationships/image" Target="../media/image124.wmf"/><Relationship Id="rId9" Type="http://schemas.openxmlformats.org/officeDocument/2006/relationships/image" Target="../media/image129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wmf"/><Relationship Id="rId7" Type="http://schemas.openxmlformats.org/officeDocument/2006/relationships/image" Target="../media/image135.wmf"/><Relationship Id="rId2" Type="http://schemas.openxmlformats.org/officeDocument/2006/relationships/image" Target="../media/image100.wmf"/><Relationship Id="rId1" Type="http://schemas.openxmlformats.org/officeDocument/2006/relationships/image" Target="../media/image130.wmf"/><Relationship Id="rId6" Type="http://schemas.openxmlformats.org/officeDocument/2006/relationships/image" Target="../media/image134.wmf"/><Relationship Id="rId5" Type="http://schemas.openxmlformats.org/officeDocument/2006/relationships/image" Target="../media/image133.wmf"/><Relationship Id="rId4" Type="http://schemas.openxmlformats.org/officeDocument/2006/relationships/image" Target="../media/image132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8.wmf"/><Relationship Id="rId2" Type="http://schemas.openxmlformats.org/officeDocument/2006/relationships/image" Target="../media/image137.wmf"/><Relationship Id="rId1" Type="http://schemas.openxmlformats.org/officeDocument/2006/relationships/image" Target="../media/image136.wmf"/><Relationship Id="rId6" Type="http://schemas.openxmlformats.org/officeDocument/2006/relationships/image" Target="../media/image141.wmf"/><Relationship Id="rId5" Type="http://schemas.openxmlformats.org/officeDocument/2006/relationships/image" Target="../media/image140.wmf"/><Relationship Id="rId4" Type="http://schemas.openxmlformats.org/officeDocument/2006/relationships/image" Target="../media/image13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80B035D3-EAD9-44EA-A300-ABA476FABAC2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E60FB217-A7D1-4038-8AE8-1D4BED0277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4FE5B3B0-965E-41F5-9953-CCD8C7447998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47" tIns="48324" rIns="96647" bIns="483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58111052-BF4E-48A6-9C72-7EB8710C70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6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11052-BF4E-48A6-9C72-7EB8710C70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03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1BA4-8F8C-4F1B-8101-E1DAD142A247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FA6-CE49-452F-9491-093E1F1E5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1BA4-8F8C-4F1B-8101-E1DAD142A247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FA6-CE49-452F-9491-093E1F1E5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1BA4-8F8C-4F1B-8101-E1DAD142A247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FA6-CE49-452F-9491-093E1F1E5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1BA4-8F8C-4F1B-8101-E1DAD142A247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FA6-CE49-452F-9491-093E1F1E5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1BA4-8F8C-4F1B-8101-E1DAD142A247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FA6-CE49-452F-9491-093E1F1E5D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4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1BA4-8F8C-4F1B-8101-E1DAD142A247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FA6-CE49-452F-9491-093E1F1E5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C1BA4-8F8C-4F1B-8101-E1DAD142A247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0AFA6-CE49-452F-9491-093E1F1E5D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C1BA4-8F8C-4F1B-8101-E1DAD142A247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0AFA6-CE49-452F-9491-093E1F1E5D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L4-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60" r:id="rId5"/>
    <p:sldLayoutId id="2147483655" r:id="rId6"/>
    <p:sldLayoutId id="2147483658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3.wmf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3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2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5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1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6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4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6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71.bin"/><Relationship Id="rId18" Type="http://schemas.openxmlformats.org/officeDocument/2006/relationships/image" Target="../media/image72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3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71.wmf"/><Relationship Id="rId20" Type="http://schemas.openxmlformats.org/officeDocument/2006/relationships/image" Target="../media/image3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74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6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7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0.wmf"/><Relationship Id="rId4" Type="http://schemas.openxmlformats.org/officeDocument/2006/relationships/image" Target="../media/image77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oleObject" Target="../embeddings/oleObject91.bin"/><Relationship Id="rId18" Type="http://schemas.openxmlformats.org/officeDocument/2006/relationships/image" Target="../media/image89.wmf"/><Relationship Id="rId3" Type="http://schemas.openxmlformats.org/officeDocument/2006/relationships/oleObject" Target="../embeddings/oleObject86.bin"/><Relationship Id="rId21" Type="http://schemas.openxmlformats.org/officeDocument/2006/relationships/oleObject" Target="../embeddings/oleObject95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86.wmf"/><Relationship Id="rId17" Type="http://schemas.openxmlformats.org/officeDocument/2006/relationships/oleObject" Target="../embeddings/oleObject93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88.wmf"/><Relationship Id="rId20" Type="http://schemas.openxmlformats.org/officeDocument/2006/relationships/image" Target="../media/image90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85.wmf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87.wmf"/><Relationship Id="rId22" Type="http://schemas.openxmlformats.org/officeDocument/2006/relationships/image" Target="../media/image9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96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98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3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10" Type="http://schemas.openxmlformats.org/officeDocument/2006/relationships/image" Target="../media/image95.wmf"/><Relationship Id="rId4" Type="http://schemas.openxmlformats.org/officeDocument/2006/relationships/image" Target="../media/image92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9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13" Type="http://schemas.openxmlformats.org/officeDocument/2006/relationships/oleObject" Target="../embeddings/oleObject108.bin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103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05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7.bin"/><Relationship Id="rId5" Type="http://schemas.openxmlformats.org/officeDocument/2006/relationships/oleObject" Target="../embeddings/oleObject104.bin"/><Relationship Id="rId15" Type="http://schemas.openxmlformats.org/officeDocument/2006/relationships/oleObject" Target="../embeddings/oleObject109.bin"/><Relationship Id="rId10" Type="http://schemas.openxmlformats.org/officeDocument/2006/relationships/image" Target="../media/image102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10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115.bin"/><Relationship Id="rId18" Type="http://schemas.openxmlformats.org/officeDocument/2006/relationships/image" Target="../media/image111.wmf"/><Relationship Id="rId3" Type="http://schemas.openxmlformats.org/officeDocument/2006/relationships/oleObject" Target="../embeddings/oleObject110.bin"/><Relationship Id="rId7" Type="http://schemas.openxmlformats.org/officeDocument/2006/relationships/oleObject" Target="../embeddings/oleObject112.bin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117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10.wmf"/><Relationship Id="rId20" Type="http://schemas.openxmlformats.org/officeDocument/2006/relationships/image" Target="../media/image5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114.bin"/><Relationship Id="rId5" Type="http://schemas.openxmlformats.org/officeDocument/2006/relationships/oleObject" Target="../embeddings/oleObject111.bin"/><Relationship Id="rId15" Type="http://schemas.openxmlformats.org/officeDocument/2006/relationships/oleObject" Target="../embeddings/oleObject116.bin"/><Relationship Id="rId10" Type="http://schemas.openxmlformats.org/officeDocument/2006/relationships/image" Target="../media/image107.wmf"/><Relationship Id="rId19" Type="http://schemas.openxmlformats.org/officeDocument/2006/relationships/oleObject" Target="../embeddings/oleObject118.bin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13.bin"/><Relationship Id="rId14" Type="http://schemas.openxmlformats.org/officeDocument/2006/relationships/image" Target="../media/image10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oleObject" Target="../embeddings/oleObject124.bin"/><Relationship Id="rId18" Type="http://schemas.openxmlformats.org/officeDocument/2006/relationships/image" Target="../media/image119.wmf"/><Relationship Id="rId3" Type="http://schemas.openxmlformats.org/officeDocument/2006/relationships/oleObject" Target="../embeddings/oleObject119.bin"/><Relationship Id="rId7" Type="http://schemas.openxmlformats.org/officeDocument/2006/relationships/oleObject" Target="../embeddings/oleObject121.bin"/><Relationship Id="rId12" Type="http://schemas.openxmlformats.org/officeDocument/2006/relationships/image" Target="../media/image116.wmf"/><Relationship Id="rId17" Type="http://schemas.openxmlformats.org/officeDocument/2006/relationships/oleObject" Target="../embeddings/oleObject126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18.wmf"/><Relationship Id="rId20" Type="http://schemas.openxmlformats.org/officeDocument/2006/relationships/image" Target="../media/image120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23.bin"/><Relationship Id="rId5" Type="http://schemas.openxmlformats.org/officeDocument/2006/relationships/oleObject" Target="../embeddings/oleObject120.bin"/><Relationship Id="rId15" Type="http://schemas.openxmlformats.org/officeDocument/2006/relationships/oleObject" Target="../embeddings/oleObject125.bin"/><Relationship Id="rId10" Type="http://schemas.openxmlformats.org/officeDocument/2006/relationships/image" Target="../media/image115.wmf"/><Relationship Id="rId19" Type="http://schemas.openxmlformats.org/officeDocument/2006/relationships/oleObject" Target="../embeddings/oleObject127.bin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22.bin"/><Relationship Id="rId14" Type="http://schemas.openxmlformats.org/officeDocument/2006/relationships/image" Target="../media/image11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13" Type="http://schemas.openxmlformats.org/officeDocument/2006/relationships/oleObject" Target="../embeddings/oleObject133.bin"/><Relationship Id="rId18" Type="http://schemas.openxmlformats.org/officeDocument/2006/relationships/image" Target="../media/image128.wmf"/><Relationship Id="rId3" Type="http://schemas.openxmlformats.org/officeDocument/2006/relationships/oleObject" Target="../embeddings/oleObject128.bin"/><Relationship Id="rId7" Type="http://schemas.openxmlformats.org/officeDocument/2006/relationships/oleObject" Target="../embeddings/oleObject130.bin"/><Relationship Id="rId12" Type="http://schemas.openxmlformats.org/officeDocument/2006/relationships/image" Target="../media/image125.wmf"/><Relationship Id="rId17" Type="http://schemas.openxmlformats.org/officeDocument/2006/relationships/oleObject" Target="../embeddings/oleObject135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27.wmf"/><Relationship Id="rId20" Type="http://schemas.openxmlformats.org/officeDocument/2006/relationships/image" Target="../media/image129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22.wmf"/><Relationship Id="rId11" Type="http://schemas.openxmlformats.org/officeDocument/2006/relationships/oleObject" Target="../embeddings/oleObject132.bin"/><Relationship Id="rId5" Type="http://schemas.openxmlformats.org/officeDocument/2006/relationships/oleObject" Target="../embeddings/oleObject129.bin"/><Relationship Id="rId15" Type="http://schemas.openxmlformats.org/officeDocument/2006/relationships/oleObject" Target="../embeddings/oleObject134.bin"/><Relationship Id="rId10" Type="http://schemas.openxmlformats.org/officeDocument/2006/relationships/image" Target="../media/image124.wmf"/><Relationship Id="rId19" Type="http://schemas.openxmlformats.org/officeDocument/2006/relationships/oleObject" Target="../embeddings/oleObject136.bin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31.bin"/><Relationship Id="rId14" Type="http://schemas.openxmlformats.org/officeDocument/2006/relationships/image" Target="../media/image126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13" Type="http://schemas.openxmlformats.org/officeDocument/2006/relationships/oleObject" Target="../embeddings/oleObject142.bin"/><Relationship Id="rId3" Type="http://schemas.openxmlformats.org/officeDocument/2006/relationships/oleObject" Target="../embeddings/oleObject137.bin"/><Relationship Id="rId7" Type="http://schemas.openxmlformats.org/officeDocument/2006/relationships/oleObject" Target="../embeddings/oleObject139.bin"/><Relationship Id="rId12" Type="http://schemas.openxmlformats.org/officeDocument/2006/relationships/image" Target="../media/image133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35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41.bin"/><Relationship Id="rId5" Type="http://schemas.openxmlformats.org/officeDocument/2006/relationships/oleObject" Target="../embeddings/oleObject138.bin"/><Relationship Id="rId15" Type="http://schemas.openxmlformats.org/officeDocument/2006/relationships/oleObject" Target="../embeddings/oleObject143.bin"/><Relationship Id="rId10" Type="http://schemas.openxmlformats.org/officeDocument/2006/relationships/image" Target="../media/image132.wmf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40.bin"/><Relationship Id="rId14" Type="http://schemas.openxmlformats.org/officeDocument/2006/relationships/image" Target="../media/image13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wmf"/><Relationship Id="rId13" Type="http://schemas.openxmlformats.org/officeDocument/2006/relationships/oleObject" Target="../embeddings/oleObject149.bin"/><Relationship Id="rId3" Type="http://schemas.openxmlformats.org/officeDocument/2006/relationships/oleObject" Target="../embeddings/oleObject144.bin"/><Relationship Id="rId7" Type="http://schemas.openxmlformats.org/officeDocument/2006/relationships/oleObject" Target="../embeddings/oleObject146.bin"/><Relationship Id="rId12" Type="http://schemas.openxmlformats.org/officeDocument/2006/relationships/image" Target="../media/image140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37.wmf"/><Relationship Id="rId11" Type="http://schemas.openxmlformats.org/officeDocument/2006/relationships/oleObject" Target="../embeddings/oleObject148.bin"/><Relationship Id="rId5" Type="http://schemas.openxmlformats.org/officeDocument/2006/relationships/oleObject" Target="../embeddings/oleObject145.bin"/><Relationship Id="rId10" Type="http://schemas.openxmlformats.org/officeDocument/2006/relationships/image" Target="../media/image139.wmf"/><Relationship Id="rId4" Type="http://schemas.openxmlformats.org/officeDocument/2006/relationships/image" Target="../media/image136.wmf"/><Relationship Id="rId9" Type="http://schemas.openxmlformats.org/officeDocument/2006/relationships/oleObject" Target="../embeddings/oleObject147.bin"/><Relationship Id="rId14" Type="http://schemas.openxmlformats.org/officeDocument/2006/relationships/image" Target="../media/image14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33.jpeg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6.jpeg"/><Relationship Id="rId11" Type="http://schemas.openxmlformats.org/officeDocument/2006/relationships/oleObject" Target="../embeddings/oleObject30.bin"/><Relationship Id="rId5" Type="http://schemas.openxmlformats.org/officeDocument/2006/relationships/image" Target="../media/image35.jpeg"/><Relationship Id="rId10" Type="http://schemas.openxmlformats.org/officeDocument/2006/relationships/image" Target="../media/image31.wmf"/><Relationship Id="rId4" Type="http://schemas.openxmlformats.org/officeDocument/2006/relationships/image" Target="../media/image34.jpeg"/><Relationship Id="rId9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304800" y="4648200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Ideal CSTR Design </a:t>
            </a:r>
            <a:r>
              <a:rPr lang="en-US" sz="2000" dirty="0" err="1" smtClean="0">
                <a:solidFill>
                  <a:srgbClr val="7030A0"/>
                </a:solidFill>
              </a:rPr>
              <a:t>Eq</a:t>
            </a:r>
            <a:r>
              <a:rPr lang="en-US" sz="2000" dirty="0" smtClean="0">
                <a:solidFill>
                  <a:srgbClr val="7030A0"/>
                </a:solidFill>
              </a:rPr>
              <a:t> with X</a:t>
            </a:r>
            <a:r>
              <a:rPr lang="en-US" sz="2000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Design </a:t>
            </a:r>
            <a:r>
              <a:rPr lang="en-US" dirty="0" err="1" smtClean="0">
                <a:solidFill>
                  <a:schemeClr val="tx1"/>
                </a:solidFill>
              </a:rPr>
              <a:t>Eq</a:t>
            </a:r>
            <a:r>
              <a:rPr lang="en-US" dirty="0" smtClean="0">
                <a:solidFill>
                  <a:schemeClr val="tx1"/>
                </a:solidFill>
              </a:rPr>
              <a:t> &amp; Conversion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132353"/>
              </p:ext>
            </p:extLst>
          </p:nvPr>
        </p:nvGraphicFramePr>
        <p:xfrm>
          <a:off x="228600" y="1047750"/>
          <a:ext cx="264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22" name="Equation" r:id="rId3" imgW="2641320" imgH="609480" progId="Equation.3">
                  <p:embed/>
                </p:oleObj>
              </mc:Choice>
              <mc:Fallback>
                <p:oleObj name="Equation" r:id="rId3" imgW="2641320" imgH="609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47750"/>
                        <a:ext cx="2641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262866"/>
              </p:ext>
            </p:extLst>
          </p:nvPr>
        </p:nvGraphicFramePr>
        <p:xfrm>
          <a:off x="3248025" y="1077913"/>
          <a:ext cx="23145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23" name="Equation" r:id="rId5" imgW="2577960" imgH="609480" progId="Equation.3">
                  <p:embed/>
                </p:oleObj>
              </mc:Choice>
              <mc:Fallback>
                <p:oleObj name="Equation" r:id="rId5" imgW="2577960" imgH="609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5" y="1077913"/>
                        <a:ext cx="23145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419100" y="1787236"/>
            <a:ext cx="8305800" cy="822960"/>
            <a:chOff x="457200" y="1787236"/>
            <a:chExt cx="8305800" cy="822960"/>
          </a:xfrm>
        </p:grpSpPr>
        <p:grpSp>
          <p:nvGrpSpPr>
            <p:cNvPr id="53" name="Group 52"/>
            <p:cNvGrpSpPr/>
            <p:nvPr/>
          </p:nvGrpSpPr>
          <p:grpSpPr>
            <a:xfrm>
              <a:off x="545481" y="1803400"/>
              <a:ext cx="8129239" cy="787400"/>
              <a:chOff x="533400" y="1803400"/>
              <a:chExt cx="8129239" cy="787400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533400" y="1843157"/>
                <a:ext cx="132600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2000" b="1" dirty="0" smtClean="0">
                    <a:solidFill>
                      <a:srgbClr val="0000CC"/>
                    </a:solidFill>
                  </a:rPr>
                  <a:t>BATCH</a:t>
                </a:r>
              </a:p>
              <a:p>
                <a:pPr algn="r"/>
                <a:r>
                  <a:rPr lang="en-US" sz="2000" b="1" dirty="0" smtClean="0">
                    <a:solidFill>
                      <a:srgbClr val="0000CC"/>
                    </a:solidFill>
                  </a:rPr>
                  <a:t>SYSTEM:</a:t>
                </a:r>
                <a:endParaRPr lang="en-US" sz="2000" b="1" dirty="0">
                  <a:solidFill>
                    <a:srgbClr val="0000CC"/>
                  </a:solidFill>
                </a:endParaRPr>
              </a:p>
            </p:txBody>
          </p:sp>
          <p:graphicFrame>
            <p:nvGraphicFramePr>
              <p:cNvPr id="3081" name="Object 9"/>
              <p:cNvGraphicFramePr>
                <a:graphicFrameLocks noChangeAspect="1"/>
              </p:cNvGraphicFramePr>
              <p:nvPr/>
            </p:nvGraphicFramePr>
            <p:xfrm>
              <a:off x="2245565" y="1993900"/>
              <a:ext cx="2424112" cy="406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924" name="Equation" r:id="rId7" imgW="2197080" imgH="368280" progId="Equation.3">
                      <p:embed/>
                    </p:oleObj>
                  </mc:Choice>
                  <mc:Fallback>
                    <p:oleObj name="Equation" r:id="rId7" imgW="2197080" imgH="36828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45565" y="1993900"/>
                            <a:ext cx="2424112" cy="406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082" name="Object 10"/>
              <p:cNvGraphicFramePr>
                <a:graphicFrameLocks noChangeAspect="1"/>
              </p:cNvGraphicFramePr>
              <p:nvPr/>
            </p:nvGraphicFramePr>
            <p:xfrm>
              <a:off x="5055839" y="1803400"/>
              <a:ext cx="3606800" cy="787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925" name="Equation" r:id="rId9" imgW="3606480" imgH="787320" progId="Equation.3">
                      <p:embed/>
                    </p:oleObj>
                  </mc:Choice>
                  <mc:Fallback>
                    <p:oleObj name="Equation" r:id="rId9" imgW="3606480" imgH="787320" progId="Equation.3">
                      <p:embed/>
                      <p:pic>
                        <p:nvPicPr>
                          <p:cNvPr id="0" name="Picture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55839" y="1803400"/>
                            <a:ext cx="3606800" cy="787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1" name="Rectangle 40"/>
            <p:cNvSpPr/>
            <p:nvPr/>
          </p:nvSpPr>
          <p:spPr>
            <a:xfrm>
              <a:off x="457200" y="1787236"/>
              <a:ext cx="8305800" cy="822960"/>
            </a:xfrm>
            <a:prstGeom prst="rect">
              <a:avLst/>
            </a:prstGeom>
            <a:noFill/>
            <a:ln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419100" y="3581400"/>
            <a:ext cx="8305800" cy="822960"/>
            <a:chOff x="431180" y="3749040"/>
            <a:chExt cx="8305800" cy="822960"/>
          </a:xfrm>
        </p:grpSpPr>
        <p:grpSp>
          <p:nvGrpSpPr>
            <p:cNvPr id="56" name="Group 55"/>
            <p:cNvGrpSpPr/>
            <p:nvPr/>
          </p:nvGrpSpPr>
          <p:grpSpPr>
            <a:xfrm>
              <a:off x="621061" y="3761740"/>
              <a:ext cx="7926039" cy="787400"/>
              <a:chOff x="405161" y="3761740"/>
              <a:chExt cx="7926039" cy="787400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405161" y="3803154"/>
                <a:ext cx="1326004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sz="2000" b="1" dirty="0" smtClean="0">
                    <a:solidFill>
                      <a:srgbClr val="006600"/>
                    </a:solidFill>
                  </a:rPr>
                  <a:t>FLOW </a:t>
                </a:r>
              </a:p>
              <a:p>
                <a:pPr algn="r"/>
                <a:r>
                  <a:rPr lang="en-US" sz="2000" b="1" dirty="0" smtClean="0">
                    <a:solidFill>
                      <a:srgbClr val="006600"/>
                    </a:solidFill>
                  </a:rPr>
                  <a:t>SYSTEM:</a:t>
                </a:r>
                <a:endParaRPr lang="en-US" sz="2000" b="1" dirty="0">
                  <a:solidFill>
                    <a:srgbClr val="006600"/>
                  </a:solidFill>
                </a:endParaRPr>
              </a:p>
            </p:txBody>
          </p:sp>
          <p:graphicFrame>
            <p:nvGraphicFramePr>
              <p:cNvPr id="39" name="Object 6"/>
              <p:cNvGraphicFramePr>
                <a:graphicFrameLocks noChangeAspect="1"/>
              </p:cNvGraphicFramePr>
              <p:nvPr/>
            </p:nvGraphicFramePr>
            <p:xfrm>
              <a:off x="2201463" y="3977640"/>
              <a:ext cx="2255838" cy="406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926" name="Equation" r:id="rId11" imgW="2044440" imgH="368280" progId="Equation.3">
                      <p:embed/>
                    </p:oleObj>
                  </mc:Choice>
                  <mc:Fallback>
                    <p:oleObj name="Equation" r:id="rId11" imgW="2044440" imgH="368280" progId="Equation.3">
                      <p:embed/>
                      <p:pic>
                        <p:nvPicPr>
                          <p:cNvPr id="0" name="Picture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201463" y="3977640"/>
                            <a:ext cx="2255838" cy="406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0" name="Object 7"/>
              <p:cNvGraphicFramePr>
                <a:graphicFrameLocks noChangeAspect="1"/>
              </p:cNvGraphicFramePr>
              <p:nvPr/>
            </p:nvGraphicFramePr>
            <p:xfrm>
              <a:off x="4927600" y="3761740"/>
              <a:ext cx="3403600" cy="787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927" name="Equation" r:id="rId13" imgW="3403440" imgH="787320" progId="Equation.3">
                      <p:embed/>
                    </p:oleObj>
                  </mc:Choice>
                  <mc:Fallback>
                    <p:oleObj name="Equation" r:id="rId13" imgW="3403440" imgH="787320" progId="Equation.3">
                      <p:embed/>
                      <p:pic>
                        <p:nvPicPr>
                          <p:cNvPr id="0" name="Picture 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27600" y="3761740"/>
                            <a:ext cx="3403600" cy="787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42" name="Rectangle 41"/>
            <p:cNvSpPr/>
            <p:nvPr/>
          </p:nvSpPr>
          <p:spPr>
            <a:xfrm>
              <a:off x="431180" y="3749040"/>
              <a:ext cx="8305800" cy="822960"/>
            </a:xfrm>
            <a:prstGeom prst="rect">
              <a:avLst/>
            </a:prstGeom>
            <a:noFill/>
            <a:ln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268934"/>
              </p:ext>
            </p:extLst>
          </p:nvPr>
        </p:nvGraphicFramePr>
        <p:xfrm>
          <a:off x="533400" y="5778500"/>
          <a:ext cx="13890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28" name="Equation" r:id="rId15" imgW="1384200" imgH="685800" progId="Equation.3">
                  <p:embed/>
                </p:oleObj>
              </mc:Choice>
              <mc:Fallback>
                <p:oleObj name="Equation" r:id="rId15" imgW="1384200" imgH="6858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778500"/>
                        <a:ext cx="1389063" cy="6858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5" name="Group 54"/>
          <p:cNvGrpSpPr/>
          <p:nvPr/>
        </p:nvGrpSpPr>
        <p:grpSpPr>
          <a:xfrm>
            <a:off x="961015" y="2667000"/>
            <a:ext cx="7221970" cy="749300"/>
            <a:chOff x="931430" y="2667000"/>
            <a:chExt cx="7221970" cy="749300"/>
          </a:xfrm>
        </p:grpSpPr>
        <p:graphicFrame>
          <p:nvGraphicFramePr>
            <p:cNvPr id="24" name="Object 5"/>
            <p:cNvGraphicFramePr>
              <a:graphicFrameLocks noChangeAspect="1"/>
            </p:cNvGraphicFramePr>
            <p:nvPr/>
          </p:nvGraphicFramePr>
          <p:xfrm>
            <a:off x="3536450" y="2730500"/>
            <a:ext cx="1978025" cy="622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929" name="Equation" r:id="rId17" imgW="1904760" imgH="622080" progId="Equation.3">
                    <p:embed/>
                  </p:oleObj>
                </mc:Choice>
                <mc:Fallback>
                  <p:oleObj name="Equation" r:id="rId17" imgW="1904760" imgH="62208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36450" y="2730500"/>
                          <a:ext cx="1978025" cy="6223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931430" y="2687707"/>
              <a:ext cx="243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/>
                <a:t>Ideal Batch Reactor Design </a:t>
              </a:r>
              <a:r>
                <a:rPr lang="en-US" sz="2000" dirty="0" err="1" smtClean="0"/>
                <a:t>Eq</a:t>
              </a:r>
              <a:r>
                <a:rPr lang="en-US" sz="2000" dirty="0" smtClean="0"/>
                <a:t> with X</a:t>
              </a:r>
              <a:r>
                <a:rPr lang="en-US" sz="2000" baseline="-25000" dirty="0" smtClean="0"/>
                <a:t>A</a:t>
              </a:r>
              <a:r>
                <a:rPr lang="en-US" sz="2000" dirty="0" smtClean="0"/>
                <a:t>:</a:t>
              </a:r>
              <a:endParaRPr lang="en-US" sz="2000" dirty="0"/>
            </a:p>
          </p:txBody>
        </p:sp>
        <p:graphicFrame>
          <p:nvGraphicFramePr>
            <p:cNvPr id="27" name="Object 11"/>
            <p:cNvGraphicFramePr>
              <a:graphicFrameLocks noChangeAspect="1"/>
            </p:cNvGraphicFramePr>
            <p:nvPr/>
          </p:nvGraphicFramePr>
          <p:xfrm>
            <a:off x="6213475" y="2667000"/>
            <a:ext cx="1939925" cy="749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930" name="Equation" r:id="rId19" imgW="1866600" imgH="749160" progId="Equation.3">
                    <p:embed/>
                  </p:oleObj>
                </mc:Choice>
                <mc:Fallback>
                  <p:oleObj name="Equation" r:id="rId19" imgW="1866600" imgH="74916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3475" y="2667000"/>
                          <a:ext cx="1939925" cy="7493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" name="Left-Right Arrow 51"/>
            <p:cNvSpPr/>
            <p:nvPr/>
          </p:nvSpPr>
          <p:spPr>
            <a:xfrm>
              <a:off x="5681095" y="2950210"/>
              <a:ext cx="365760" cy="182880"/>
            </a:xfrm>
            <a:prstGeom prst="left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noFill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057400" y="4724400"/>
            <a:ext cx="6934200" cy="749300"/>
            <a:chOff x="549275" y="5483190"/>
            <a:chExt cx="6934200" cy="749300"/>
          </a:xfrm>
        </p:grpSpPr>
        <p:graphicFrame>
          <p:nvGraphicFramePr>
            <p:cNvPr id="47" name="Object 73"/>
            <p:cNvGraphicFramePr>
              <a:graphicFrameLocks noChangeAspect="1"/>
            </p:cNvGraphicFramePr>
            <p:nvPr/>
          </p:nvGraphicFramePr>
          <p:xfrm>
            <a:off x="3232150" y="5547484"/>
            <a:ext cx="1660525" cy="620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931" name="Equation" r:id="rId21" imgW="1663560" imgH="622080" progId="Equation.3">
                    <p:embed/>
                  </p:oleObj>
                </mc:Choice>
                <mc:Fallback>
                  <p:oleObj name="Equation" r:id="rId21" imgW="1663560" imgH="622080" progId="Equation.3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2150" y="5547484"/>
                          <a:ext cx="1660525" cy="620712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8" name="TextBox 47"/>
            <p:cNvSpPr txBox="1"/>
            <p:nvPr/>
          </p:nvSpPr>
          <p:spPr>
            <a:xfrm>
              <a:off x="549275" y="5503897"/>
              <a:ext cx="243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7030A0"/>
                  </a:solidFill>
                </a:rPr>
                <a:t>Ideal SS PFR Design </a:t>
              </a:r>
              <a:r>
                <a:rPr lang="en-US" sz="2000" dirty="0" err="1" smtClean="0">
                  <a:solidFill>
                    <a:srgbClr val="7030A0"/>
                  </a:solidFill>
                </a:rPr>
                <a:t>Eq</a:t>
              </a:r>
              <a:r>
                <a:rPr lang="en-US" sz="2000" dirty="0" smtClean="0">
                  <a:solidFill>
                    <a:srgbClr val="7030A0"/>
                  </a:solidFill>
                </a:rPr>
                <a:t> with X</a:t>
              </a:r>
              <a:r>
                <a:rPr lang="en-US" sz="2000" baseline="-25000" dirty="0" smtClean="0">
                  <a:solidFill>
                    <a:srgbClr val="7030A0"/>
                  </a:solidFill>
                </a:rPr>
                <a:t>A</a:t>
              </a:r>
              <a:r>
                <a:rPr lang="en-US" sz="2000" dirty="0" smtClean="0">
                  <a:solidFill>
                    <a:srgbClr val="7030A0"/>
                  </a:solidFill>
                </a:rPr>
                <a:t>:</a:t>
              </a:r>
              <a:endParaRPr lang="en-US" sz="2000" dirty="0">
                <a:solidFill>
                  <a:srgbClr val="7030A0"/>
                </a:solidFill>
              </a:endParaRPr>
            </a:p>
          </p:txBody>
        </p:sp>
        <p:graphicFrame>
          <p:nvGraphicFramePr>
            <p:cNvPr id="50" name="Object 11"/>
            <p:cNvGraphicFramePr>
              <a:graphicFrameLocks noChangeAspect="1"/>
            </p:cNvGraphicFramePr>
            <p:nvPr/>
          </p:nvGraphicFramePr>
          <p:xfrm>
            <a:off x="5597525" y="5483190"/>
            <a:ext cx="1885950" cy="749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932" name="Equation" r:id="rId23" imgW="1815840" imgH="749160" progId="Equation.3">
                    <p:embed/>
                  </p:oleObj>
                </mc:Choice>
                <mc:Fallback>
                  <p:oleObj name="Equation" r:id="rId23" imgW="1815840" imgH="749160" progId="Equation.3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97525" y="5483190"/>
                          <a:ext cx="1885950" cy="7493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" name="Left-Right Arrow 58"/>
            <p:cNvSpPr/>
            <p:nvPr/>
          </p:nvSpPr>
          <p:spPr>
            <a:xfrm>
              <a:off x="5060315" y="5766400"/>
              <a:ext cx="365760" cy="182880"/>
            </a:xfrm>
            <a:prstGeom prst="left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noFill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021628" y="5715000"/>
            <a:ext cx="6969972" cy="749300"/>
            <a:chOff x="1161203" y="5959440"/>
            <a:chExt cx="6969972" cy="749300"/>
          </a:xfrm>
        </p:grpSpPr>
        <p:graphicFrame>
          <p:nvGraphicFramePr>
            <p:cNvPr id="61" name="Object 73"/>
            <p:cNvGraphicFramePr>
              <a:graphicFrameLocks noChangeAspect="1"/>
            </p:cNvGraphicFramePr>
            <p:nvPr/>
          </p:nvGraphicFramePr>
          <p:xfrm>
            <a:off x="3803650" y="6024528"/>
            <a:ext cx="1736725" cy="619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933" name="Equation" r:id="rId25" imgW="1739880" imgH="622080" progId="Equation.3">
                    <p:embed/>
                  </p:oleObj>
                </mc:Choice>
                <mc:Fallback>
                  <p:oleObj name="Equation" r:id="rId25" imgW="1739880" imgH="62208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03650" y="6024528"/>
                          <a:ext cx="1736725" cy="619125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" name="TextBox 61"/>
            <p:cNvSpPr txBox="1"/>
            <p:nvPr/>
          </p:nvSpPr>
          <p:spPr>
            <a:xfrm>
              <a:off x="1161203" y="5980147"/>
              <a:ext cx="2438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/>
                <a:t>Ideal SS PBR Design </a:t>
              </a:r>
              <a:r>
                <a:rPr lang="en-US" sz="2000" dirty="0" err="1" smtClean="0"/>
                <a:t>Eq</a:t>
              </a:r>
              <a:r>
                <a:rPr lang="en-US" sz="2000" dirty="0" smtClean="0"/>
                <a:t> with X</a:t>
              </a:r>
              <a:r>
                <a:rPr lang="en-US" sz="2000" baseline="-25000" dirty="0" smtClean="0"/>
                <a:t>A</a:t>
              </a:r>
              <a:r>
                <a:rPr lang="en-US" sz="2000" dirty="0" smtClean="0"/>
                <a:t>:</a:t>
              </a:r>
              <a:endParaRPr lang="en-US" sz="2000" dirty="0"/>
            </a:p>
          </p:txBody>
        </p:sp>
        <p:graphicFrame>
          <p:nvGraphicFramePr>
            <p:cNvPr id="63" name="Object 11"/>
            <p:cNvGraphicFramePr>
              <a:graphicFrameLocks noChangeAspect="1"/>
            </p:cNvGraphicFramePr>
            <p:nvPr/>
          </p:nvGraphicFramePr>
          <p:xfrm>
            <a:off x="6165850" y="5959440"/>
            <a:ext cx="1965325" cy="749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934" name="Equation" r:id="rId27" imgW="1892160" imgH="749160" progId="Equation.3">
                    <p:embed/>
                  </p:oleObj>
                </mc:Choice>
                <mc:Fallback>
                  <p:oleObj name="Equation" r:id="rId27" imgW="1892160" imgH="74916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65850" y="5959440"/>
                          <a:ext cx="1965325" cy="7493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rgbClr val="FF0000"/>
                          </a:solidFill>
                          <a:miter lim="800000"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" name="Left-Right Arrow 63"/>
            <p:cNvSpPr/>
            <p:nvPr/>
          </p:nvSpPr>
          <p:spPr>
            <a:xfrm>
              <a:off x="5686749" y="6242650"/>
              <a:ext cx="365760" cy="182880"/>
            </a:xfrm>
            <a:prstGeom prst="left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noFill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676390" y="858846"/>
            <a:ext cx="3402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Symbol" pitchFamily="18" charset="2"/>
              </a:rPr>
              <a:t>n</a:t>
            </a:r>
            <a:r>
              <a:rPr lang="en-US" baseline="-25000" dirty="0" err="1" smtClean="0"/>
              <a:t>j</a:t>
            </a:r>
            <a:r>
              <a:rPr lang="en-US" dirty="0" smtClean="0">
                <a:latin typeface="Arial"/>
                <a:cs typeface="Arial"/>
              </a:rPr>
              <a:t>≡ stoichiometric coefficient;   positive for products, negative for reactants</a:t>
            </a:r>
            <a:endParaRPr lang="en-US" dirty="0" smtClean="0">
              <a:latin typeface="Symbol" pitchFamily="18" charset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Specific Rate Constant, </a:t>
            </a:r>
            <a:r>
              <a:rPr lang="en-GB" altLang="zh-TW" i="1" dirty="0" smtClean="0"/>
              <a:t>k</a:t>
            </a:r>
            <a:r>
              <a:rPr lang="en-GB" altLang="zh-TW" i="1" baseline="-25000" dirty="0" smtClean="0"/>
              <a:t>A</a:t>
            </a:r>
            <a:endParaRPr lang="en-GB" altLang="zh-TW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723" y="914400"/>
            <a:ext cx="8333643" cy="457200"/>
          </a:xfrm>
        </p:spPr>
        <p:txBody>
          <a:bodyPr/>
          <a:lstStyle/>
          <a:p>
            <a:pPr algn="ctr">
              <a:buNone/>
            </a:pPr>
            <a:r>
              <a:rPr lang="en-GB" altLang="zh-TW" dirty="0" smtClean="0"/>
              <a:t>k</a:t>
            </a:r>
            <a:r>
              <a:rPr lang="en-GB" altLang="zh-TW" baseline="-25000" dirty="0" smtClean="0"/>
              <a:t>A</a:t>
            </a:r>
            <a:r>
              <a:rPr lang="en-GB" altLang="zh-TW" dirty="0" smtClean="0"/>
              <a:t> is </a:t>
            </a:r>
            <a:r>
              <a:rPr lang="en-GB" altLang="zh-TW" i="1" dirty="0" smtClean="0">
                <a:solidFill>
                  <a:srgbClr val="7030A0"/>
                </a:solidFill>
              </a:rPr>
              <a:t>strongly</a:t>
            </a:r>
            <a:r>
              <a:rPr lang="en-GB" altLang="zh-TW" dirty="0" smtClean="0"/>
              <a:t> dependent on temperature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000125" y="1862468"/>
            <a:ext cx="714375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GB" altLang="zh-TW" sz="2000" dirty="0"/>
              <a:t>Where : </a:t>
            </a:r>
          </a:p>
          <a:p>
            <a:pPr algn="just"/>
            <a:r>
              <a:rPr lang="en-GB" altLang="zh-TW" sz="2000" dirty="0"/>
              <a:t>	</a:t>
            </a:r>
            <a:r>
              <a:rPr lang="en-GB" altLang="zh-TW" sz="2000" dirty="0" smtClean="0"/>
              <a:t>A = Pre-exponential </a:t>
            </a:r>
            <a:r>
              <a:rPr lang="en-GB" altLang="zh-TW" sz="2000" dirty="0"/>
              <a:t>factor or frequency factor (1/time)</a:t>
            </a:r>
          </a:p>
          <a:p>
            <a:pPr algn="just"/>
            <a:r>
              <a:rPr lang="en-GB" altLang="zh-TW" sz="2000" dirty="0"/>
              <a:t>	</a:t>
            </a:r>
            <a:r>
              <a:rPr lang="en-GB" altLang="zh-TW" sz="2000" dirty="0" smtClean="0"/>
              <a:t>E = </a:t>
            </a:r>
            <a:r>
              <a:rPr lang="en-GB" altLang="zh-TW" sz="2000" dirty="0"/>
              <a:t>Activation energy, J/mol or cal/mol</a:t>
            </a:r>
          </a:p>
          <a:p>
            <a:pPr algn="just"/>
            <a:r>
              <a:rPr lang="en-GB" altLang="zh-TW" sz="2000" dirty="0"/>
              <a:t>	</a:t>
            </a:r>
            <a:r>
              <a:rPr lang="en-GB" altLang="zh-TW" sz="2000" dirty="0" smtClean="0"/>
              <a:t>R = </a:t>
            </a:r>
            <a:r>
              <a:rPr lang="en-GB" altLang="zh-TW" sz="2000" dirty="0"/>
              <a:t>Gas constant, 8.314 J/mol K (or 1.987 cal/mol K)</a:t>
            </a:r>
          </a:p>
          <a:p>
            <a:pPr algn="just"/>
            <a:r>
              <a:rPr lang="en-GB" altLang="zh-TW" sz="2000" dirty="0"/>
              <a:t>	</a:t>
            </a:r>
            <a:r>
              <a:rPr lang="en-GB" altLang="zh-TW" sz="2000" dirty="0" smtClean="0"/>
              <a:t>T = </a:t>
            </a:r>
            <a:r>
              <a:rPr lang="en-GB" altLang="zh-TW" sz="2000" dirty="0"/>
              <a:t>Absolute temperature, K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343400" y="1447800"/>
            <a:ext cx="2578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dirty="0">
                <a:solidFill>
                  <a:srgbClr val="FF0000"/>
                </a:solidFill>
              </a:rPr>
              <a:t>Arrhenius Equation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725728"/>
              </p:ext>
            </p:extLst>
          </p:nvPr>
        </p:nvGraphicFramePr>
        <p:xfrm>
          <a:off x="2133600" y="1466850"/>
          <a:ext cx="1917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80" name="Equation" r:id="rId3" imgW="1917360" imgH="419040" progId="Equation.DSMT4">
                  <p:embed/>
                </p:oleObj>
              </mc:Choice>
              <mc:Fallback>
                <p:oleObj name="Equation" r:id="rId3" imgW="1917360" imgH="41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466850"/>
                        <a:ext cx="1917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533400" y="5080337"/>
            <a:ext cx="455199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GB" altLang="zh-TW" sz="2000" dirty="0" smtClean="0"/>
              <a:t>To determine activation energy E, run </a:t>
            </a:r>
            <a:r>
              <a:rPr lang="en-GB" altLang="zh-TW" sz="2000" dirty="0"/>
              <a:t>the reaction at several </a:t>
            </a:r>
            <a:r>
              <a:rPr lang="en-GB" altLang="zh-TW" sz="2000" dirty="0" smtClean="0"/>
              <a:t>temperatures, and plot </a:t>
            </a:r>
            <a:r>
              <a:rPr lang="en-GB" altLang="zh-TW" sz="2000" dirty="0" err="1" smtClean="0"/>
              <a:t>ln</a:t>
            </a:r>
            <a:r>
              <a:rPr lang="en-GB" altLang="zh-TW" sz="2000" dirty="0" smtClean="0"/>
              <a:t> k </a:t>
            </a:r>
            <a:r>
              <a:rPr lang="en-GB" altLang="zh-TW" sz="2000" dirty="0" err="1" smtClean="0"/>
              <a:t>vs</a:t>
            </a:r>
            <a:r>
              <a:rPr lang="en-GB" altLang="zh-TW" sz="2000" dirty="0" smtClean="0"/>
              <a:t> 1/T.  Slope is –E/R</a:t>
            </a:r>
            <a:endParaRPr lang="en-GB" altLang="zh-TW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3962400"/>
            <a:ext cx="167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Taking </a:t>
            </a:r>
            <a:r>
              <a:rPr lang="en-US" sz="2000" dirty="0" err="1" smtClean="0"/>
              <a:t>ln</a:t>
            </a:r>
            <a:r>
              <a:rPr lang="en-US" sz="2000" dirty="0" smtClean="0"/>
              <a:t> of both sides:</a:t>
            </a:r>
          </a:p>
        </p:txBody>
      </p:sp>
      <p:graphicFrame>
        <p:nvGraphicFramePr>
          <p:cNvPr id="26628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067004"/>
              </p:ext>
            </p:extLst>
          </p:nvPr>
        </p:nvGraphicFramePr>
        <p:xfrm>
          <a:off x="2625725" y="3987731"/>
          <a:ext cx="19462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81" name="Equation" r:id="rId5" imgW="1955520" imgH="660240" progId="Equation.DSMT4">
                  <p:embed/>
                </p:oleObj>
              </mc:Choice>
              <mc:Fallback>
                <p:oleObj name="Equation" r:id="rId5" imgW="1955520" imgH="6602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725" y="3987731"/>
                        <a:ext cx="194627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5"/>
          <p:cNvGrpSpPr>
            <a:grpSpLocks/>
          </p:cNvGrpSpPr>
          <p:nvPr/>
        </p:nvGrpSpPr>
        <p:grpSpPr bwMode="auto">
          <a:xfrm>
            <a:off x="5370513" y="3429000"/>
            <a:ext cx="3544887" cy="3255963"/>
            <a:chOff x="1211" y="1056"/>
            <a:chExt cx="2233" cy="2051"/>
          </a:xfrm>
        </p:grpSpPr>
        <p:sp>
          <p:nvSpPr>
            <p:cNvPr id="14" name="Line 6"/>
            <p:cNvSpPr>
              <a:spLocks noChangeShapeType="1"/>
            </p:cNvSpPr>
            <p:nvPr/>
          </p:nvSpPr>
          <p:spPr bwMode="auto">
            <a:xfrm>
              <a:off x="1620" y="2819"/>
              <a:ext cx="18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2311" y="2819"/>
              <a:ext cx="3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en-US"/>
                <a:t>1/</a:t>
              </a:r>
              <a:r>
                <a:rPr lang="en-GB" altLang="zh-TW"/>
                <a:t>T</a:t>
              </a:r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 flipV="1">
              <a:off x="1620" y="1056"/>
              <a:ext cx="0" cy="17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9"/>
            <p:cNvSpPr txBox="1">
              <a:spLocks noChangeArrowheads="1"/>
            </p:cNvSpPr>
            <p:nvPr/>
          </p:nvSpPr>
          <p:spPr bwMode="auto">
            <a:xfrm>
              <a:off x="1211" y="1632"/>
              <a:ext cx="40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zh-TW"/>
                <a:t>ln k</a:t>
              </a:r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1944" y="1344"/>
              <a:ext cx="1104" cy="91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 flipH="1">
              <a:off x="1896" y="1920"/>
              <a:ext cx="74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2"/>
            <p:cNvSpPr>
              <a:spLocks/>
            </p:cNvSpPr>
            <p:nvPr/>
          </p:nvSpPr>
          <p:spPr bwMode="auto">
            <a:xfrm>
              <a:off x="2286" y="1740"/>
              <a:ext cx="150" cy="192"/>
            </a:xfrm>
            <a:custGeom>
              <a:avLst/>
              <a:gdLst>
                <a:gd name="T0" fmla="*/ 150 w 150"/>
                <a:gd name="T1" fmla="*/ 0 h 192"/>
                <a:gd name="T2" fmla="*/ 18 w 150"/>
                <a:gd name="T3" fmla="*/ 72 h 192"/>
                <a:gd name="T4" fmla="*/ 6 w 150"/>
                <a:gd name="T5" fmla="*/ 192 h 192"/>
                <a:gd name="T6" fmla="*/ 0 60000 65536"/>
                <a:gd name="T7" fmla="*/ 0 60000 65536"/>
                <a:gd name="T8" fmla="*/ 0 60000 65536"/>
                <a:gd name="T9" fmla="*/ 0 w 150"/>
                <a:gd name="T10" fmla="*/ 0 h 192"/>
                <a:gd name="T11" fmla="*/ 150 w 150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" h="192">
                  <a:moveTo>
                    <a:pt x="150" y="0"/>
                  </a:moveTo>
                  <a:cubicBezTo>
                    <a:pt x="78" y="12"/>
                    <a:pt x="57" y="13"/>
                    <a:pt x="18" y="72"/>
                  </a:cubicBezTo>
                  <a:cubicBezTo>
                    <a:pt x="0" y="143"/>
                    <a:pt x="6" y="104"/>
                    <a:pt x="6" y="192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1778" y="1608"/>
              <a:ext cx="4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en-US"/>
                <a:t>-</a:t>
              </a:r>
              <a:r>
                <a:rPr lang="en-GB" altLang="zh-TW"/>
                <a:t>E/R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Reversible Reactions</a:t>
            </a:r>
            <a:endParaRPr lang="en-US" dirty="0"/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860502"/>
              </p:ext>
            </p:extLst>
          </p:nvPr>
        </p:nvGraphicFramePr>
        <p:xfrm>
          <a:off x="2515394" y="914400"/>
          <a:ext cx="3429000" cy="609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6" name="Equation" r:id="rId3" imgW="3429000" imgH="609480" progId="Equation.DSMT4">
                  <p:embed/>
                </p:oleObj>
              </mc:Choice>
              <mc:Fallback>
                <p:oleObj name="Equation" r:id="rId3" imgW="3429000" imgH="609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394" y="914400"/>
                        <a:ext cx="3429000" cy="6094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81350" y="4519011"/>
            <a:ext cx="5735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K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: concentration equilibrium constant (capital K)</a:t>
            </a:r>
          </a:p>
        </p:txBody>
      </p:sp>
      <p:graphicFrame>
        <p:nvGraphicFramePr>
          <p:cNvPr id="3686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275954"/>
              </p:ext>
            </p:extLst>
          </p:nvPr>
        </p:nvGraphicFramePr>
        <p:xfrm>
          <a:off x="4800600" y="1635125"/>
          <a:ext cx="42291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7" name="Equation" r:id="rId5" imgW="4254480" imgH="406080" progId="Equation.DSMT4">
                  <p:embed/>
                </p:oleObj>
              </mc:Choice>
              <mc:Fallback>
                <p:oleObj name="Equation" r:id="rId5" imgW="4254480" imgH="406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635125"/>
                        <a:ext cx="422910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783416" y="3063448"/>
            <a:ext cx="55771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sz="2000" b="1" dirty="0">
                <a:solidFill>
                  <a:srgbClr val="006600"/>
                </a:solidFill>
              </a:rPr>
              <a:t>At </a:t>
            </a:r>
            <a:r>
              <a:rPr lang="en-GB" altLang="zh-TW" sz="2000" b="1" dirty="0" smtClean="0">
                <a:solidFill>
                  <a:srgbClr val="006600"/>
                </a:solidFill>
              </a:rPr>
              <a:t>equilibrium, the reaction rate is zero, </a:t>
            </a:r>
            <a:r>
              <a:rPr lang="en-GB" altLang="zh-TW" sz="2000" b="1" dirty="0" err="1" smtClean="0">
                <a:solidFill>
                  <a:srgbClr val="006600"/>
                </a:solidFill>
              </a:rPr>
              <a:t>r</a:t>
            </a:r>
            <a:r>
              <a:rPr lang="en-GB" altLang="zh-TW" sz="2000" b="1" baseline="-25000" dirty="0" err="1" smtClean="0">
                <a:solidFill>
                  <a:srgbClr val="006600"/>
                </a:solidFill>
              </a:rPr>
              <a:t>A</a:t>
            </a:r>
            <a:r>
              <a:rPr lang="en-GB" altLang="zh-TW" sz="2000" b="1" dirty="0" smtClean="0">
                <a:solidFill>
                  <a:srgbClr val="006600"/>
                </a:solidFill>
              </a:rPr>
              <a:t>=0</a:t>
            </a:r>
            <a:endParaRPr lang="en-GB" altLang="zh-TW" sz="2000" b="1" dirty="0">
              <a:solidFill>
                <a:srgbClr val="0066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665718"/>
            <a:ext cx="4867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Rate of disappearance of A (forward </a:t>
            </a:r>
            <a:r>
              <a:rPr lang="en-US" sz="2000" dirty="0" err="1" smtClean="0"/>
              <a:t>rxn</a:t>
            </a:r>
            <a:r>
              <a:rPr lang="en-US" sz="2000" dirty="0" smtClean="0"/>
              <a:t>):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0174264"/>
              </p:ext>
            </p:extLst>
          </p:nvPr>
        </p:nvGraphicFramePr>
        <p:xfrm>
          <a:off x="4900550" y="2117725"/>
          <a:ext cx="19383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8" name="Equation" r:id="rId7" imgW="1955520" imgH="406080" progId="Equation.DSMT4">
                  <p:embed/>
                </p:oleObj>
              </mc:Choice>
              <mc:Fallback>
                <p:oleObj name="Equation" r:id="rId7" imgW="1955520" imgH="406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550" y="2117725"/>
                        <a:ext cx="1938338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0" y="2153135"/>
            <a:ext cx="49236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Rate of generation of A (reverse reaction):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286090"/>
              </p:ext>
            </p:extLst>
          </p:nvPr>
        </p:nvGraphicFramePr>
        <p:xfrm>
          <a:off x="1600200" y="2664525"/>
          <a:ext cx="227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9" name="Equation" r:id="rId9" imgW="2273040" imgH="355320" progId="Equation.DSMT4">
                  <p:embed/>
                </p:oleObj>
              </mc:Choice>
              <mc:Fallback>
                <p:oleObj name="Equation" r:id="rId9" imgW="227304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664525"/>
                        <a:ext cx="2273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196969"/>
              </p:ext>
            </p:extLst>
          </p:nvPr>
        </p:nvGraphicFramePr>
        <p:xfrm>
          <a:off x="1143000" y="3521075"/>
          <a:ext cx="3873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80" name="Equation" r:id="rId11" imgW="3873240" imgH="406080" progId="Equation.DSMT4">
                  <p:embed/>
                </p:oleObj>
              </mc:Choice>
              <mc:Fallback>
                <p:oleObj name="Equation" r:id="rId11" imgW="387324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21075"/>
                        <a:ext cx="38735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239681"/>
              </p:ext>
            </p:extLst>
          </p:nvPr>
        </p:nvGraphicFramePr>
        <p:xfrm>
          <a:off x="533400" y="4116388"/>
          <a:ext cx="2628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81" name="Equation" r:id="rId13" imgW="2628720" imgH="812520" progId="Equation.DSMT4">
                  <p:embed/>
                </p:oleObj>
              </mc:Choice>
              <mc:Fallback>
                <p:oleObj name="Equation" r:id="rId13" imgW="2628720" imgH="812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16388"/>
                        <a:ext cx="26289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1581150" y="4114800"/>
            <a:ext cx="1600200" cy="822960"/>
          </a:xfrm>
          <a:prstGeom prst="rect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3181351" y="4118901"/>
            <a:ext cx="51053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kumimoji="1" lang="en-GB" altLang="zh-TW" sz="2000" b="1" dirty="0">
                <a:solidFill>
                  <a:schemeClr val="accent5">
                    <a:lumMod val="75000"/>
                  </a:schemeClr>
                </a:solidFill>
              </a:rPr>
              <a:t>Thermodynamic equilibrium relationship</a:t>
            </a:r>
          </a:p>
        </p:txBody>
      </p:sp>
      <p:graphicFrame>
        <p:nvGraphicFramePr>
          <p:cNvPr id="3687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753505"/>
              </p:ext>
            </p:extLst>
          </p:nvPr>
        </p:nvGraphicFramePr>
        <p:xfrm>
          <a:off x="4114800" y="5081445"/>
          <a:ext cx="4059238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82" name="Equation" r:id="rId15" imgW="4025880" imgH="761760" progId="Equation.DSMT4">
                  <p:embed/>
                </p:oleObj>
              </mc:Choice>
              <mc:Fallback>
                <p:oleObj name="Equation" r:id="rId15" imgW="4025880" imgH="761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081445"/>
                        <a:ext cx="4059238" cy="7683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228600" y="5108717"/>
            <a:ext cx="3826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K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is temperature dependent (no change in moles or </a:t>
            </a:r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P</a:t>
            </a:r>
            <a:r>
              <a:rPr lang="en-US" sz="2000" dirty="0" smtClean="0"/>
              <a:t>):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0" y="5903909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Symbol" pitchFamily="18" charset="2"/>
              </a:rPr>
              <a:t>D</a:t>
            </a:r>
            <a:r>
              <a:rPr lang="en-US" sz="2000" dirty="0" smtClean="0"/>
              <a:t>H</a:t>
            </a:r>
            <a:r>
              <a:rPr lang="en-US" sz="2000" baseline="-25000" dirty="0" smtClean="0"/>
              <a:t>RX</a:t>
            </a:r>
            <a:r>
              <a:rPr lang="en-US" sz="2000" dirty="0" smtClean="0"/>
              <a:t>: heat of reaction</a:t>
            </a:r>
          </a:p>
          <a:p>
            <a:pPr algn="ctr"/>
            <a:r>
              <a:rPr lang="en-US" sz="2000" dirty="0" smtClean="0"/>
              <a:t>If K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is known for temperature T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K</a:t>
            </a:r>
            <a:r>
              <a:rPr lang="en-US" sz="2000" baseline="-25000" dirty="0" smtClean="0"/>
              <a:t>C </a:t>
            </a:r>
            <a:r>
              <a:rPr lang="en-US" sz="2000" dirty="0" smtClean="0"/>
              <a:t>for temperature T can be calculated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103561"/>
              </p:ext>
            </p:extLst>
          </p:nvPr>
        </p:nvGraphicFramePr>
        <p:xfrm>
          <a:off x="3962400" y="2589213"/>
          <a:ext cx="3771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83" name="Equation" r:id="rId17" imgW="3771720" imgH="406080" progId="Equation.DSMT4">
                  <p:embed/>
                </p:oleObj>
              </mc:Choice>
              <mc:Fallback>
                <p:oleObj name="Equation" r:id="rId17" imgW="3771720" imgH="406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589213"/>
                        <a:ext cx="3771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216151"/>
              </p:ext>
            </p:extLst>
          </p:nvPr>
        </p:nvGraphicFramePr>
        <p:xfrm>
          <a:off x="5064825" y="3528950"/>
          <a:ext cx="313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84" name="Equation" r:id="rId19" imgW="3136680" imgH="406080" progId="Equation.DSMT4">
                  <p:embed/>
                </p:oleObj>
              </mc:Choice>
              <mc:Fallback>
                <p:oleObj name="Equation" r:id="rId19" imgW="3136680" imgH="406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825" y="3528950"/>
                        <a:ext cx="313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3" grpId="0"/>
      <p:bldP spid="14" grpId="0"/>
      <p:bldP spid="21" grpId="0" animBg="1"/>
      <p:bldP spid="23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L4: Rate Laws &amp; Stoichiometry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24738" y="2362200"/>
            <a:ext cx="6676892" cy="374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FF"/>
                </a:solidFill>
              </a:rPr>
              <a:t>Reaction Rates </a:t>
            </a:r>
            <a:r>
              <a:rPr lang="en-US" sz="2400" dirty="0" smtClean="0"/>
              <a:t>(</a:t>
            </a:r>
            <a:r>
              <a:rPr lang="en-US" sz="2400" dirty="0">
                <a:solidFill>
                  <a:srgbClr val="C00000"/>
                </a:solidFill>
              </a:rPr>
              <a:t>–</a:t>
            </a:r>
            <a:r>
              <a:rPr lang="en-US" sz="2400" dirty="0" err="1">
                <a:solidFill>
                  <a:srgbClr val="C00000"/>
                </a:solidFill>
              </a:rPr>
              <a:t>r</a:t>
            </a:r>
            <a:r>
              <a:rPr lang="en-US" sz="2400" baseline="-25000" dirty="0" err="1">
                <a:solidFill>
                  <a:srgbClr val="C0000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)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</a:t>
            </a:r>
            <a:endParaRPr lang="en-US" sz="2400" dirty="0" smtClean="0"/>
          </a:p>
          <a:p>
            <a:pPr marL="795338" lvl="1" indent="-338138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Concentration	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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795338" lvl="1" indent="-338138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Temperature 	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 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795338" lvl="1" indent="-338138">
              <a:lnSpc>
                <a:spcPct val="110000"/>
              </a:lnSpc>
              <a:buFont typeface="+mj-lt"/>
              <a:buAutoNum type="arabicPeriod"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Reversible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reactions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sym typeface="Wingdings"/>
              </a:rPr>
              <a:t>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marL="176213" indent="-176213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FF"/>
                </a:solidFill>
              </a:rPr>
              <a:t>How to derive an equation for </a:t>
            </a:r>
            <a:r>
              <a:rPr lang="en-US" sz="2400" dirty="0">
                <a:solidFill>
                  <a:srgbClr val="C00000"/>
                </a:solidFill>
              </a:rPr>
              <a:t>–</a:t>
            </a:r>
            <a:r>
              <a:rPr lang="en-US" sz="2400" dirty="0" err="1">
                <a:solidFill>
                  <a:srgbClr val="C00000"/>
                </a:solidFill>
              </a:rPr>
              <a:t>r</a:t>
            </a:r>
            <a:r>
              <a:rPr lang="en-US" sz="2400" baseline="-25000" dirty="0" err="1">
                <a:solidFill>
                  <a:srgbClr val="C0000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 [</a:t>
            </a:r>
            <a:r>
              <a:rPr lang="en-US" sz="2400" dirty="0" smtClean="0">
                <a:solidFill>
                  <a:srgbClr val="C00000"/>
                </a:solidFill>
              </a:rPr>
              <a:t>–</a:t>
            </a:r>
            <a:r>
              <a:rPr lang="en-US" sz="2400" dirty="0" err="1" smtClean="0">
                <a:solidFill>
                  <a:srgbClr val="C00000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C00000"/>
                </a:solidFill>
              </a:rPr>
              <a:t>A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solidFill>
                  <a:srgbClr val="C00000"/>
                </a:solidFill>
              </a:rPr>
              <a:t>f(X</a:t>
            </a:r>
            <a:r>
              <a:rPr lang="en-US" sz="2400" baseline="-25000" dirty="0" smtClean="0">
                <a:solidFill>
                  <a:srgbClr val="C00000"/>
                </a:solidFill>
              </a:rPr>
              <a:t>A</a:t>
            </a:r>
            <a:r>
              <a:rPr lang="en-US" sz="2400" dirty="0" smtClean="0">
                <a:solidFill>
                  <a:srgbClr val="C00000"/>
                </a:solidFill>
              </a:rPr>
              <a:t>)]</a:t>
            </a:r>
          </a:p>
          <a:p>
            <a:pPr marL="8001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Relate all </a:t>
            </a:r>
            <a:r>
              <a:rPr lang="en-US" sz="2400" dirty="0" err="1" smtClean="0"/>
              <a:t>r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to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j</a:t>
            </a:r>
            <a:endParaRPr lang="en-US" sz="2400" dirty="0" smtClean="0"/>
          </a:p>
          <a:p>
            <a:pPr marL="8001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Relate all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to V or </a:t>
            </a:r>
            <a:r>
              <a:rPr lang="en-US" sz="2400" dirty="0" smtClean="0">
                <a:latin typeface="Symbol" pitchFamily="18" charset="2"/>
              </a:rPr>
              <a:t>u</a:t>
            </a:r>
            <a:endParaRPr lang="en-US" sz="2400" dirty="0" smtClean="0"/>
          </a:p>
          <a:p>
            <a:pPr marL="8001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Relate V or </a:t>
            </a:r>
            <a:r>
              <a:rPr lang="en-US" sz="2400" dirty="0" smtClean="0">
                <a:latin typeface="Symbol" pitchFamily="18" charset="2"/>
              </a:rPr>
              <a:t>u</a:t>
            </a:r>
            <a:r>
              <a:rPr lang="en-US" sz="2400" dirty="0" smtClean="0"/>
              <a:t> to X</a:t>
            </a:r>
            <a:r>
              <a:rPr lang="en-US" sz="2400" baseline="-25000" dirty="0" smtClean="0"/>
              <a:t>A </a:t>
            </a:r>
            <a:r>
              <a:rPr lang="en-US" sz="2400" dirty="0" smtClean="0"/>
              <a:t>(Wednesday)</a:t>
            </a:r>
          </a:p>
          <a:p>
            <a:pPr marL="8001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Put </a:t>
            </a:r>
            <a:r>
              <a:rPr lang="en-US" sz="2400" dirty="0"/>
              <a:t>together (</a:t>
            </a:r>
            <a:r>
              <a:rPr lang="en-US" sz="2400" dirty="0" smtClean="0"/>
              <a:t>Wednesday</a:t>
            </a:r>
            <a:r>
              <a:rPr lang="en-US" sz="2400" dirty="0"/>
              <a:t>)</a:t>
            </a:r>
          </a:p>
        </p:txBody>
      </p:sp>
      <p:graphicFrame>
        <p:nvGraphicFramePr>
          <p:cNvPr id="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590769"/>
              </p:ext>
            </p:extLst>
          </p:nvPr>
        </p:nvGraphicFramePr>
        <p:xfrm>
          <a:off x="431800" y="1193800"/>
          <a:ext cx="18605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4" name="Equation" r:id="rId3" imgW="1790640" imgH="799920" progId="Equation.DSMT4">
                  <p:embed/>
                </p:oleObj>
              </mc:Choice>
              <mc:Fallback>
                <p:oleObj name="Equation" r:id="rId3" imgW="179064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193800"/>
                        <a:ext cx="1860550" cy="8001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735939"/>
              </p:ext>
            </p:extLst>
          </p:nvPr>
        </p:nvGraphicFramePr>
        <p:xfrm>
          <a:off x="2713038" y="1219200"/>
          <a:ext cx="141446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5" name="Equation" r:id="rId5" imgW="1409400" imgH="749160" progId="Equation.DSMT4">
                  <p:embed/>
                </p:oleObj>
              </mc:Choice>
              <mc:Fallback>
                <p:oleObj name="Equation" r:id="rId5" imgW="140940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038" y="1219200"/>
                        <a:ext cx="1414462" cy="7493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782673"/>
              </p:ext>
            </p:extLst>
          </p:nvPr>
        </p:nvGraphicFramePr>
        <p:xfrm>
          <a:off x="4519613" y="1193800"/>
          <a:ext cx="18605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6" name="Equation" r:id="rId7" imgW="1790640" imgH="799920" progId="Equation.DSMT4">
                  <p:embed/>
                </p:oleObj>
              </mc:Choice>
              <mc:Fallback>
                <p:oleObj name="Equation" r:id="rId7" imgW="179064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613" y="1193800"/>
                        <a:ext cx="1860550" cy="8001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47367"/>
              </p:ext>
            </p:extLst>
          </p:nvPr>
        </p:nvGraphicFramePr>
        <p:xfrm>
          <a:off x="6805613" y="1193800"/>
          <a:ext cx="192563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97" name="Equation" r:id="rId9" imgW="1854000" imgH="799920" progId="Equation.DSMT4">
                  <p:embed/>
                </p:oleObj>
              </mc:Choice>
              <mc:Fallback>
                <p:oleObj name="Equation" r:id="rId9" imgW="185400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613" y="1193800"/>
                        <a:ext cx="1925637" cy="8001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400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Relate all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j</a:t>
            </a:r>
            <a:r>
              <a:rPr lang="en-US" dirty="0" smtClean="0"/>
              <a:t> to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j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51508" y="1143000"/>
            <a:ext cx="80409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as a function of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is given by the rate law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000" dirty="0" smtClean="0"/>
              <a:t>The rate relative to other species (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) is determined by stoichiometry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512888" y="2297113"/>
            <a:ext cx="6117900" cy="609600"/>
            <a:chOff x="1494141" y="2133528"/>
            <a:chExt cx="6117900" cy="609600"/>
          </a:xfrm>
        </p:grpSpPr>
        <p:graphicFrame>
          <p:nvGraphicFramePr>
            <p:cNvPr id="10242" name="Object 2"/>
            <p:cNvGraphicFramePr>
              <a:graphicFrameLocks noChangeAspect="1"/>
            </p:cNvGraphicFramePr>
            <p:nvPr/>
          </p:nvGraphicFramePr>
          <p:xfrm>
            <a:off x="1494141" y="2133528"/>
            <a:ext cx="2641600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38" name="Equation" r:id="rId3" imgW="2641320" imgH="609480" progId="Equation.DSMT4">
                    <p:embed/>
                  </p:oleObj>
                </mc:Choice>
                <mc:Fallback>
                  <p:oleObj name="Equation" r:id="rId3" imgW="2641320" imgH="6094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4141" y="2133528"/>
                          <a:ext cx="2641600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4593266" y="2266890"/>
              <a:ext cx="301877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7030A0"/>
                  </a:solidFill>
                </a:rPr>
                <a:t>“A” is the limiting reagent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172683" y="3353084"/>
            <a:ext cx="6798634" cy="718221"/>
            <a:chOff x="1202366" y="2984500"/>
            <a:chExt cx="6798634" cy="71822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1202366" y="2984500"/>
            <a:ext cx="2933700" cy="673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39" name="Equation" r:id="rId5" imgW="2933640" imgH="672840" progId="Equation.3">
                    <p:embed/>
                  </p:oleObj>
                </mc:Choice>
                <mc:Fallback>
                  <p:oleObj name="Equation" r:id="rId5" imgW="2933640" imgH="6728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2366" y="2984500"/>
                          <a:ext cx="2933700" cy="673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93266" y="2994835"/>
              <a:ext cx="34077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rgbClr val="7030A0"/>
                  </a:solidFill>
                </a:rPr>
                <a:t>r</a:t>
              </a:r>
              <a:r>
                <a:rPr lang="en-US" sz="2000" baseline="-25000" dirty="0" err="1" smtClean="0">
                  <a:solidFill>
                    <a:srgbClr val="7030A0"/>
                  </a:solidFill>
                </a:rPr>
                <a:t>j</a:t>
              </a:r>
              <a:r>
                <a:rPr lang="en-US" sz="2000" dirty="0" smtClean="0">
                  <a:solidFill>
                    <a:srgbClr val="7030A0"/>
                  </a:solidFill>
                </a:rPr>
                <a:t> is negative for reactants, positive for products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80717" y="4486275"/>
            <a:ext cx="8182567" cy="825500"/>
            <a:chOff x="586266" y="3931071"/>
            <a:chExt cx="8182567" cy="825500"/>
          </a:xfrm>
        </p:grpSpPr>
        <p:sp>
          <p:nvSpPr>
            <p:cNvPr id="8" name="TextBox 7"/>
            <p:cNvSpPr txBox="1"/>
            <p:nvPr/>
          </p:nvSpPr>
          <p:spPr>
            <a:xfrm>
              <a:off x="586266" y="4143345"/>
              <a:ext cx="13949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In general:</a:t>
              </a:r>
            </a:p>
          </p:txBody>
        </p:sp>
        <p:graphicFrame>
          <p:nvGraphicFramePr>
            <p:cNvPr id="10244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12381966"/>
                </p:ext>
              </p:extLst>
            </p:nvPr>
          </p:nvGraphicFramePr>
          <p:xfrm>
            <a:off x="2234387" y="3931071"/>
            <a:ext cx="965200" cy="825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40" name="Equation" r:id="rId7" imgW="965160" imgH="825480" progId="Equation.DSMT4">
                    <p:embed/>
                  </p:oleObj>
                </mc:Choice>
                <mc:Fallback>
                  <p:oleObj name="Equation" r:id="rId7" imgW="965160" imgH="8254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4387" y="3931071"/>
                          <a:ext cx="965200" cy="825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TextBox 9"/>
            <p:cNvSpPr txBox="1"/>
            <p:nvPr/>
          </p:nvSpPr>
          <p:spPr>
            <a:xfrm>
              <a:off x="3663433" y="3989457"/>
              <a:ext cx="5105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rgbClr val="7030A0"/>
                  </a:solidFill>
                  <a:latin typeface="Symbol" pitchFamily="18" charset="2"/>
                </a:rPr>
                <a:t>n</a:t>
              </a:r>
              <a:r>
                <a:rPr lang="en-US" sz="2000" baseline="-25000" dirty="0" err="1" smtClean="0">
                  <a:solidFill>
                    <a:srgbClr val="7030A0"/>
                  </a:solidFill>
                </a:rPr>
                <a:t>j</a:t>
              </a:r>
              <a:r>
                <a:rPr lang="en-US" sz="2000" dirty="0" smtClean="0">
                  <a:solidFill>
                    <a:srgbClr val="7030A0"/>
                  </a:solidFill>
                  <a:latin typeface="Arial"/>
                  <a:cs typeface="Arial"/>
                </a:rPr>
                <a:t>≡ stoichiometric coefficient</a:t>
              </a:r>
            </a:p>
            <a:p>
              <a:r>
                <a:rPr lang="en-US" sz="2000" dirty="0" smtClean="0">
                  <a:solidFill>
                    <a:srgbClr val="7030A0"/>
                  </a:solidFill>
                  <a:latin typeface="Arial"/>
                  <a:cs typeface="Arial"/>
                </a:rPr>
                <a:t>positive for products, negative for reactants</a:t>
              </a:r>
              <a:endParaRPr lang="en-US" sz="2000" dirty="0" smtClean="0">
                <a:solidFill>
                  <a:srgbClr val="7030A0"/>
                </a:solidFill>
                <a:latin typeface="Symbol" pitchFamily="18" charset="2"/>
              </a:endParaRPr>
            </a:p>
          </p:txBody>
        </p:sp>
      </p:grp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051198"/>
              </p:ext>
            </p:extLst>
          </p:nvPr>
        </p:nvGraphicFramePr>
        <p:xfrm>
          <a:off x="2463800" y="5562600"/>
          <a:ext cx="421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1" name="Equation" r:id="rId9" imgW="4216320" imgH="609480" progId="Equation.3">
                  <p:embed/>
                </p:oleObj>
              </mc:Choice>
              <mc:Fallback>
                <p:oleObj name="Equation" r:id="rId9" imgW="4216320" imgH="609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5562600"/>
                        <a:ext cx="4216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459422"/>
            <a:ext cx="7315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 the reaction 			the rate of O</a:t>
            </a:r>
            <a:r>
              <a:rPr lang="en-US" sz="2400" baseline="-25000" dirty="0" smtClean="0"/>
              <a:t>2 </a:t>
            </a:r>
            <a:r>
              <a:rPr lang="en-US" sz="2400" b="1" dirty="0" smtClean="0"/>
              <a:t>disappearance</a:t>
            </a:r>
            <a:r>
              <a:rPr lang="en-US" sz="2400" dirty="0" smtClean="0"/>
              <a:t> is 2 mol/dm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•s (-r</a:t>
            </a:r>
            <a:r>
              <a:rPr lang="en-US" sz="2400" baseline="-25000" dirty="0" smtClean="0"/>
              <a:t>O2</a:t>
            </a:r>
            <a:r>
              <a:rPr lang="en-US" sz="2400" dirty="0" smtClean="0"/>
              <a:t>=</a:t>
            </a:r>
            <a:r>
              <a:rPr lang="en-US" sz="2400" dirty="0"/>
              <a:t> 2 </a:t>
            </a:r>
            <a:r>
              <a:rPr lang="en-US" sz="2400" dirty="0" smtClean="0"/>
              <a:t>mol/dm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•s).  </a:t>
            </a:r>
          </a:p>
          <a:p>
            <a:pPr algn="ctr"/>
            <a:endParaRPr lang="en-US" sz="2400" dirty="0" smtClean="0">
              <a:solidFill>
                <a:srgbClr val="7030A0"/>
              </a:solidFill>
            </a:endParaRPr>
          </a:p>
          <a:p>
            <a:pPr algn="ctr"/>
            <a:r>
              <a:rPr lang="en-US" sz="2400" dirty="0" smtClean="0">
                <a:solidFill>
                  <a:srgbClr val="7030A0"/>
                </a:solidFill>
              </a:rPr>
              <a:t>What is the rate of </a:t>
            </a:r>
            <a:r>
              <a:rPr lang="en-US" sz="2400" b="1" dirty="0" smtClean="0">
                <a:solidFill>
                  <a:srgbClr val="7030A0"/>
                </a:solidFill>
              </a:rPr>
              <a:t>formation</a:t>
            </a:r>
            <a:r>
              <a:rPr lang="en-US" sz="2400" dirty="0" smtClean="0">
                <a:solidFill>
                  <a:srgbClr val="7030A0"/>
                </a:solidFill>
              </a:rPr>
              <a:t> of  NO</a:t>
            </a:r>
            <a:r>
              <a:rPr lang="en-US" sz="2400" baseline="-25000" dirty="0" smtClean="0">
                <a:solidFill>
                  <a:srgbClr val="7030A0"/>
                </a:solidFill>
              </a:rPr>
              <a:t>2</a:t>
            </a:r>
            <a:r>
              <a:rPr lang="en-US" sz="2400" dirty="0" smtClean="0">
                <a:solidFill>
                  <a:srgbClr val="7030A0"/>
                </a:solidFill>
              </a:rPr>
              <a:t>?  </a:t>
            </a:r>
          </a:p>
          <a:p>
            <a:pPr marL="119063" lvl="1" algn="just">
              <a:lnSpc>
                <a:spcPct val="150000"/>
              </a:lnSpc>
            </a:pPr>
            <a:endParaRPr lang="en-US" sz="2400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34135"/>
              </p:ext>
            </p:extLst>
          </p:nvPr>
        </p:nvGraphicFramePr>
        <p:xfrm>
          <a:off x="3505200" y="576322"/>
          <a:ext cx="212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69" name="Equation" r:id="rId3" imgW="2120900" imgH="330200" progId="Equation.DSMT4">
                  <p:embed/>
                </p:oleObj>
              </mc:Choice>
              <mc:Fallback>
                <p:oleObj name="Equation" r:id="rId3" imgW="2120900" imgH="330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76322"/>
                        <a:ext cx="2120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641028"/>
              </p:ext>
            </p:extLst>
          </p:nvPr>
        </p:nvGraphicFramePr>
        <p:xfrm>
          <a:off x="3276600" y="2262901"/>
          <a:ext cx="1651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70" name="Equation" r:id="rId5" imgW="1650960" imgH="825480" progId="Equation.DSMT4">
                  <p:embed/>
                </p:oleObj>
              </mc:Choice>
              <mc:Fallback>
                <p:oleObj name="Equation" r:id="rId5" imgW="165096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262901"/>
                        <a:ext cx="1651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781091"/>
              </p:ext>
            </p:extLst>
          </p:nvPr>
        </p:nvGraphicFramePr>
        <p:xfrm>
          <a:off x="2573337" y="4170152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71" name="Equation" r:id="rId7" imgW="1371600" imgH="838080" progId="Equation.DSMT4">
                  <p:embed/>
                </p:oleObj>
              </mc:Choice>
              <mc:Fallback>
                <p:oleObj name="Equation" r:id="rId7" imgW="13716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7" y="4170152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9125335"/>
              </p:ext>
            </p:extLst>
          </p:nvPr>
        </p:nvGraphicFramePr>
        <p:xfrm>
          <a:off x="3962400" y="4333665"/>
          <a:ext cx="1993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72" name="Equation" r:id="rId9" imgW="1993680" imgH="533160" progId="Equation.DSMT4">
                  <p:embed/>
                </p:oleObj>
              </mc:Choice>
              <mc:Fallback>
                <p:oleObj name="Equation" r:id="rId9" imgW="199368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333665"/>
                        <a:ext cx="1993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660960"/>
              </p:ext>
            </p:extLst>
          </p:nvPr>
        </p:nvGraphicFramePr>
        <p:xfrm>
          <a:off x="2184400" y="5506470"/>
          <a:ext cx="4622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73" name="Equation" r:id="rId11" imgW="4622760" imgH="736560" progId="Equation.DSMT4">
                  <p:embed/>
                </p:oleObj>
              </mc:Choice>
              <mc:Fallback>
                <p:oleObj name="Equation" r:id="rId11" imgW="4622760" imgH="736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5506470"/>
                        <a:ext cx="4622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89263" y="3447315"/>
            <a:ext cx="26725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2400" dirty="0"/>
              <a:t>r</a:t>
            </a:r>
            <a:r>
              <a:rPr lang="en-US" sz="2400" baseline="-25000" dirty="0"/>
              <a:t>NO2 </a:t>
            </a:r>
            <a:r>
              <a:rPr lang="en-US" sz="2400" dirty="0"/>
              <a:t>= 4 </a:t>
            </a:r>
            <a:r>
              <a:rPr lang="en-US" sz="2400" dirty="0" err="1"/>
              <a:t>mol</a:t>
            </a:r>
            <a:r>
              <a:rPr lang="en-US" sz="2400" dirty="0"/>
              <a:t>/dm</a:t>
            </a:r>
            <a:r>
              <a:rPr lang="en-US" sz="2400" baseline="30000" dirty="0"/>
              <a:t>3</a:t>
            </a:r>
            <a:r>
              <a:rPr lang="en-US" sz="2400" dirty="0"/>
              <a:t>•s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580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2a. Relate all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j</a:t>
            </a:r>
            <a:r>
              <a:rPr lang="en-US" dirty="0" smtClean="0"/>
              <a:t> to V (Batch System)</a:t>
            </a:r>
            <a:endParaRPr lang="en-US" dirty="0"/>
          </a:p>
        </p:txBody>
      </p:sp>
      <p:grpSp>
        <p:nvGrpSpPr>
          <p:cNvPr id="3" name="Group 5"/>
          <p:cNvGrpSpPr/>
          <p:nvPr/>
        </p:nvGrpSpPr>
        <p:grpSpPr>
          <a:xfrm>
            <a:off x="1606550" y="990600"/>
            <a:ext cx="5930900" cy="406400"/>
            <a:chOff x="1371600" y="1390968"/>
            <a:chExt cx="5930900" cy="406400"/>
          </a:xfrm>
        </p:grpSpPr>
        <p:graphicFrame>
          <p:nvGraphicFramePr>
            <p:cNvPr id="28674" name="Object 2"/>
            <p:cNvGraphicFramePr>
              <a:graphicFrameLocks noChangeAspect="1"/>
            </p:cNvGraphicFramePr>
            <p:nvPr/>
          </p:nvGraphicFramePr>
          <p:xfrm>
            <a:off x="5257800" y="1390968"/>
            <a:ext cx="2044700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931" name="Equation" r:id="rId3" imgW="2044440" imgH="406080" progId="Equation.3">
                    <p:embed/>
                  </p:oleObj>
                </mc:Choice>
                <mc:Fallback>
                  <p:oleObj name="Equation" r:id="rId3" imgW="2044440" imgH="4060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57800" y="1390968"/>
                          <a:ext cx="2044700" cy="406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TextBox 3"/>
            <p:cNvSpPr txBox="1"/>
            <p:nvPr/>
          </p:nvSpPr>
          <p:spPr>
            <a:xfrm>
              <a:off x="1371600" y="1394113"/>
              <a:ext cx="381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/>
                <a:t>Reaction rate is a function of </a:t>
              </a:r>
              <a:r>
                <a:rPr lang="en-US" sz="2000" dirty="0" err="1" smtClean="0"/>
                <a:t>C</a:t>
              </a:r>
              <a:r>
                <a:rPr lang="en-US" sz="2000" baseline="-25000" dirty="0" err="1" smtClean="0"/>
                <a:t>j</a:t>
              </a:r>
              <a:r>
                <a:rPr lang="en-US" sz="2000" dirty="0" smtClean="0"/>
                <a:t>: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990600" y="1607128"/>
            <a:ext cx="36279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How is </a:t>
            </a:r>
            <a:r>
              <a:rPr lang="en-US" sz="2000" dirty="0" err="1" smtClean="0">
                <a:solidFill>
                  <a:srgbClr val="0000CC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00CC"/>
                </a:solidFill>
              </a:rPr>
              <a:t>j</a:t>
            </a:r>
            <a:r>
              <a:rPr lang="en-US" sz="2000" dirty="0" smtClean="0">
                <a:solidFill>
                  <a:srgbClr val="0000CC"/>
                </a:solidFill>
              </a:rPr>
              <a:t> related to V and X</a:t>
            </a:r>
            <a:r>
              <a:rPr lang="en-US" sz="2000" baseline="-25000" dirty="0" smtClean="0">
                <a:solidFill>
                  <a:srgbClr val="0000CC"/>
                </a:solidFill>
              </a:rPr>
              <a:t>A</a:t>
            </a:r>
            <a:r>
              <a:rPr lang="en-US" sz="2000" dirty="0" smtClean="0">
                <a:solidFill>
                  <a:srgbClr val="0000CC"/>
                </a:solidFill>
              </a:rPr>
              <a:t>?</a:t>
            </a:r>
            <a:endParaRPr lang="en-US" sz="2000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37125" y="1577945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Batch: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077119"/>
              </p:ext>
            </p:extLst>
          </p:nvPr>
        </p:nvGraphicFramePr>
        <p:xfrm>
          <a:off x="6019800" y="1447800"/>
          <a:ext cx="1536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2" name="Equation" r:id="rId5" imgW="1536480" imgH="660240" progId="Equation.DSMT4">
                  <p:embed/>
                </p:oleObj>
              </mc:Choice>
              <mc:Fallback>
                <p:oleObj name="Equation" r:id="rId5" imgW="153648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447800"/>
                        <a:ext cx="1536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778295"/>
              </p:ext>
            </p:extLst>
          </p:nvPr>
        </p:nvGraphicFramePr>
        <p:xfrm>
          <a:off x="1995488" y="2209800"/>
          <a:ext cx="264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3" name="Equation" r:id="rId7" imgW="2641320" imgH="609480" progId="Equation.3">
                  <p:embed/>
                </p:oleObj>
              </mc:Choice>
              <mc:Fallback>
                <p:oleObj name="Equation" r:id="rId7" imgW="264132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2209800"/>
                        <a:ext cx="2641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420830"/>
              </p:ext>
            </p:extLst>
          </p:nvPr>
        </p:nvGraphicFramePr>
        <p:xfrm>
          <a:off x="4572000" y="3810000"/>
          <a:ext cx="3441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4" name="Equation" r:id="rId9" imgW="3441600" imgH="952200" progId="Equation.DSMT4">
                  <p:embed/>
                </p:oleObj>
              </mc:Choice>
              <mc:Fallback>
                <p:oleObj name="Equation" r:id="rId9" imgW="344160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10000"/>
                        <a:ext cx="34417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591555"/>
              </p:ext>
            </p:extLst>
          </p:nvPr>
        </p:nvGraphicFramePr>
        <p:xfrm>
          <a:off x="435264" y="4991100"/>
          <a:ext cx="3492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5" name="Equation" r:id="rId11" imgW="3492360" imgH="952200" progId="Equation.DSMT4">
                  <p:embed/>
                </p:oleObj>
              </mc:Choice>
              <mc:Fallback>
                <p:oleObj name="Equation" r:id="rId11" imgW="349236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64" y="4991100"/>
                        <a:ext cx="34925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9252055"/>
              </p:ext>
            </p:extLst>
          </p:nvPr>
        </p:nvGraphicFramePr>
        <p:xfrm>
          <a:off x="2019300" y="3060700"/>
          <a:ext cx="1028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6" name="Equation" r:id="rId13" imgW="1028520" imgH="622080" progId="Equation.DSMT4">
                  <p:embed/>
                </p:oleObj>
              </mc:Choice>
              <mc:Fallback>
                <p:oleObj name="Equation" r:id="rId13" imgW="10285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060700"/>
                        <a:ext cx="1028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947474"/>
              </p:ext>
            </p:extLst>
          </p:nvPr>
        </p:nvGraphicFramePr>
        <p:xfrm>
          <a:off x="4686300" y="3060700"/>
          <a:ext cx="2438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7" name="Equation" r:id="rId15" imgW="2438280" imgH="647640" progId="Equation.DSMT4">
                  <p:embed/>
                </p:oleObj>
              </mc:Choice>
              <mc:Fallback>
                <p:oleObj name="Equation" r:id="rId15" imgW="243828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3060700"/>
                        <a:ext cx="2438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162301" y="3006436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Put N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</a:t>
            </a:r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392249"/>
              </p:ext>
            </p:extLst>
          </p:nvPr>
        </p:nvGraphicFramePr>
        <p:xfrm>
          <a:off x="4572000" y="4991100"/>
          <a:ext cx="346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8" name="Equation" r:id="rId17" imgW="3466800" imgH="952200" progId="Equation.DSMT4">
                  <p:embed/>
                </p:oleObj>
              </mc:Choice>
              <mc:Fallback>
                <p:oleObj name="Equation" r:id="rId17" imgW="346680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91100"/>
                        <a:ext cx="34671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143000" y="4013050"/>
            <a:ext cx="2514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Do the same for species B, C, and D: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4003" y="6096000"/>
            <a:ext cx="8315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C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is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and V.  </a:t>
            </a:r>
            <a:r>
              <a:rPr lang="en-US" sz="2000" dirty="0" smtClean="0">
                <a:solidFill>
                  <a:srgbClr val="0000FF"/>
                </a:solidFill>
              </a:rPr>
              <a:t>But what if V varies with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?  </a:t>
            </a:r>
            <a:r>
              <a:rPr lang="en-US" sz="2000" dirty="0" smtClean="0">
                <a:solidFill>
                  <a:srgbClr val="C00000"/>
                </a:solidFill>
              </a:rPr>
              <a:t>That’s step 3a!</a:t>
            </a:r>
          </a:p>
        </p:txBody>
      </p:sp>
      <p:graphicFrame>
        <p:nvGraphicFramePr>
          <p:cNvPr id="1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058052"/>
              </p:ext>
            </p:extLst>
          </p:nvPr>
        </p:nvGraphicFramePr>
        <p:xfrm>
          <a:off x="5195888" y="2354580"/>
          <a:ext cx="242411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39" name="Equation" r:id="rId19" imgW="2197080" imgH="368280" progId="Equation.3">
                  <p:embed/>
                </p:oleObj>
              </mc:Choice>
              <mc:Fallback>
                <p:oleObj name="Equation" r:id="rId19" imgW="219708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888" y="2354580"/>
                        <a:ext cx="2424112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54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8" grpId="0"/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2a. Additional Variables Used in </a:t>
            </a:r>
            <a:r>
              <a:rPr lang="en-US" dirty="0"/>
              <a:t>T</a:t>
            </a:r>
            <a:r>
              <a:rPr lang="en-US" dirty="0" smtClean="0"/>
              <a:t>extbook</a:t>
            </a:r>
            <a:endParaRPr lang="en-US" dirty="0"/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985763"/>
              </p:ext>
            </p:extLst>
          </p:nvPr>
        </p:nvGraphicFramePr>
        <p:xfrm>
          <a:off x="2832100" y="1927425"/>
          <a:ext cx="347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2" name="Equation" r:id="rId3" imgW="3479760" imgH="965160" progId="Equation.DSMT4">
                  <p:embed/>
                </p:oleObj>
              </mc:Choice>
              <mc:Fallback>
                <p:oleObj name="Equation" r:id="rId3" imgW="3479760" imgH="96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927425"/>
                        <a:ext cx="34798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362200" y="3057038"/>
            <a:ext cx="16760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Book uses term </a:t>
            </a:r>
            <a:r>
              <a:rPr lang="el-GR" sz="2000" dirty="0" smtClean="0">
                <a:solidFill>
                  <a:srgbClr val="006600"/>
                </a:solidFill>
              </a:rPr>
              <a:t>Θ</a:t>
            </a:r>
            <a:r>
              <a:rPr lang="en-US" sz="2000" baseline="-25000" dirty="0" smtClean="0">
                <a:solidFill>
                  <a:srgbClr val="006600"/>
                </a:solidFill>
              </a:rPr>
              <a:t>i</a:t>
            </a:r>
            <a:r>
              <a:rPr lang="en-US" sz="2000" dirty="0" smtClean="0">
                <a:solidFill>
                  <a:srgbClr val="006600"/>
                </a:solidFill>
              </a:rPr>
              <a:t>: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809949"/>
              </p:ext>
            </p:extLst>
          </p:nvPr>
        </p:nvGraphicFramePr>
        <p:xfrm>
          <a:off x="4556032" y="3056900"/>
          <a:ext cx="1841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3" name="Equation" r:id="rId5" imgW="1841400" imgH="698400" progId="Equation.DSMT4">
                  <p:embed/>
                </p:oleObj>
              </mc:Choice>
              <mc:Fallback>
                <p:oleObj name="Equation" r:id="rId5" imgW="184140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56032" y="3056900"/>
                        <a:ext cx="18415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40186" y="3857952"/>
            <a:ext cx="6463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So species N</a:t>
            </a:r>
            <a:r>
              <a:rPr lang="en-US" sz="2000" baseline="-25000" dirty="0" smtClean="0"/>
              <a:t>i0</a:t>
            </a:r>
            <a:r>
              <a:rPr lang="en-US" sz="2000" dirty="0" smtClean="0"/>
              <a:t> can be removed from the equation for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i</a:t>
            </a:r>
            <a:endParaRPr lang="en-US" sz="2000" dirty="0" smtClean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839336"/>
              </p:ext>
            </p:extLst>
          </p:nvPr>
        </p:nvGraphicFramePr>
        <p:xfrm>
          <a:off x="4114800" y="4339850"/>
          <a:ext cx="40132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4" name="Equation" r:id="rId7" imgW="4012920" imgH="1041120" progId="Equation.DSMT4">
                  <p:embed/>
                </p:oleObj>
              </mc:Choice>
              <mc:Fallback>
                <p:oleObj name="Equation" r:id="rId7" imgW="4012920" imgH="10411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339850"/>
                        <a:ext cx="40132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04272" y="4866900"/>
            <a:ext cx="36343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Multiply numerator by N</a:t>
            </a:r>
            <a:r>
              <a:rPr lang="en-US" sz="2000" baseline="-25000" dirty="0" smtClean="0">
                <a:solidFill>
                  <a:srgbClr val="0000CC"/>
                </a:solidFill>
              </a:rPr>
              <a:t>A0</a:t>
            </a:r>
            <a:r>
              <a:rPr lang="en-US" sz="2000" dirty="0" smtClean="0">
                <a:solidFill>
                  <a:srgbClr val="0000CC"/>
                </a:solidFill>
              </a:rPr>
              <a:t>/N</a:t>
            </a:r>
            <a:r>
              <a:rPr lang="en-US" sz="2000" baseline="-25000" dirty="0" smtClean="0">
                <a:solidFill>
                  <a:srgbClr val="0000CC"/>
                </a:solidFill>
              </a:rPr>
              <a:t>A0</a:t>
            </a:r>
            <a:r>
              <a:rPr lang="en-US" sz="2000" dirty="0" smtClean="0">
                <a:solidFill>
                  <a:srgbClr val="0000CC"/>
                </a:solidFill>
              </a:rPr>
              <a:t>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474532"/>
              </p:ext>
            </p:extLst>
          </p:nvPr>
        </p:nvGraphicFramePr>
        <p:xfrm>
          <a:off x="1720850" y="5540000"/>
          <a:ext cx="5791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5" name="Equation" r:id="rId9" imgW="5790960" imgH="1002960" progId="Equation.DSMT4">
                  <p:embed/>
                </p:oleObj>
              </mc:Choice>
              <mc:Fallback>
                <p:oleObj name="Equation" r:id="rId9" imgW="5790960" imgH="1002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5540000"/>
                        <a:ext cx="5791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365015"/>
              </p:ext>
            </p:extLst>
          </p:nvPr>
        </p:nvGraphicFramePr>
        <p:xfrm>
          <a:off x="3124200" y="1216225"/>
          <a:ext cx="264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6" name="Equation" r:id="rId11" imgW="2641600" imgH="609600" progId="Equation.3">
                  <p:embed/>
                </p:oleObj>
              </mc:Choice>
              <mc:Fallback>
                <p:oleObj name="Equation" r:id="rId11" imgW="2641600" imgH="609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216225"/>
                        <a:ext cx="2641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448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841017"/>
              </p:ext>
            </p:extLst>
          </p:nvPr>
        </p:nvGraphicFramePr>
        <p:xfrm>
          <a:off x="1114300" y="4439393"/>
          <a:ext cx="204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1" name="Equation" r:id="rId3" imgW="2044440" imgH="698400" progId="Equation.DSMT4">
                  <p:embed/>
                </p:oleObj>
              </mc:Choice>
              <mc:Fallback>
                <p:oleObj name="Equation" r:id="rId3" imgW="204444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300" y="4439393"/>
                        <a:ext cx="20447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29494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3a. Relate V </a:t>
            </a:r>
            <a:r>
              <a:rPr lang="en-US" dirty="0" smtClean="0">
                <a:latin typeface="+mn-lt"/>
              </a:rPr>
              <a:t>to X</a:t>
            </a:r>
            <a:r>
              <a:rPr lang="en-US" baseline="-25000" dirty="0" smtClean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 (Batch Syste</a:t>
            </a:r>
            <a:r>
              <a:rPr lang="en-US" dirty="0">
                <a:latin typeface="+mn-lt"/>
              </a:rPr>
              <a:t>m</a:t>
            </a:r>
            <a:r>
              <a:rPr lang="en-US" dirty="0" smtClean="0">
                <a:latin typeface="+mn-lt"/>
              </a:rPr>
              <a:t>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838200"/>
            <a:ext cx="727987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lnSpc>
                <a:spcPct val="110000"/>
              </a:lnSpc>
            </a:pPr>
            <a:r>
              <a:rPr lang="en-US" sz="2000" dirty="0" smtClean="0"/>
              <a:t>Volume is constant (V = V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) for:</a:t>
            </a:r>
          </a:p>
          <a:p>
            <a:pPr marL="633413" lvl="1" indent="-176213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000" dirty="0" smtClean="0"/>
              <a:t>Most liquid phase reactions</a:t>
            </a:r>
          </a:p>
          <a:p>
            <a:pPr marL="633413" lvl="1" indent="-176213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000" dirty="0" smtClean="0"/>
              <a:t>Gas phase reactions if moles reactants = moles products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135543"/>
              </p:ext>
            </p:extLst>
          </p:nvPr>
        </p:nvGraphicFramePr>
        <p:xfrm>
          <a:off x="2470150" y="1885373"/>
          <a:ext cx="405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2" name="Equation" r:id="rId5" imgW="4051080" imgH="355320" progId="Equation.DSMT4">
                  <p:embed/>
                </p:oleObj>
              </mc:Choice>
              <mc:Fallback>
                <p:oleObj name="Equation" r:id="rId5" imgW="4051080" imgH="355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1885373"/>
                        <a:ext cx="405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20" y="2209800"/>
            <a:ext cx="9120574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 algn="ctr">
              <a:lnSpc>
                <a:spcPct val="110000"/>
              </a:lnSpc>
            </a:pPr>
            <a:r>
              <a:rPr lang="en-US" sz="2000" dirty="0" smtClean="0">
                <a:solidFill>
                  <a:srgbClr val="7030A0"/>
                </a:solidFill>
              </a:rPr>
              <a:t>If the volume varies with time, assume the equation of state for the gas phase:</a:t>
            </a:r>
          </a:p>
          <a:p>
            <a:pPr marL="176213" indent="-176213" algn="ctr">
              <a:lnSpc>
                <a:spcPct val="110000"/>
              </a:lnSpc>
            </a:pPr>
            <a:r>
              <a:rPr lang="en-US" sz="2000" dirty="0" smtClean="0">
                <a:solidFill>
                  <a:srgbClr val="006600"/>
                </a:solidFill>
              </a:rPr>
              <a:t>At time t: PV = ZN</a:t>
            </a:r>
            <a:r>
              <a:rPr lang="en-US" sz="2000" baseline="-25000" dirty="0" smtClean="0">
                <a:solidFill>
                  <a:srgbClr val="006600"/>
                </a:solidFill>
              </a:rPr>
              <a:t>T</a:t>
            </a:r>
            <a:r>
              <a:rPr lang="en-US" sz="2000" dirty="0" smtClean="0">
                <a:solidFill>
                  <a:srgbClr val="006600"/>
                </a:solidFill>
              </a:rPr>
              <a:t>RT and at t=0: P</a:t>
            </a:r>
            <a:r>
              <a:rPr lang="en-US" sz="2000" baseline="-25000" dirty="0" smtClean="0">
                <a:solidFill>
                  <a:srgbClr val="006600"/>
                </a:solidFill>
              </a:rPr>
              <a:t>0</a:t>
            </a:r>
            <a:r>
              <a:rPr lang="en-US" sz="2000" dirty="0" smtClean="0">
                <a:solidFill>
                  <a:srgbClr val="006600"/>
                </a:solidFill>
              </a:rPr>
              <a:t>V</a:t>
            </a:r>
            <a:r>
              <a:rPr lang="en-US" sz="2000" baseline="-25000" dirty="0" smtClean="0">
                <a:solidFill>
                  <a:srgbClr val="006600"/>
                </a:solidFill>
              </a:rPr>
              <a:t>0</a:t>
            </a:r>
            <a:r>
              <a:rPr lang="en-US" sz="2000" dirty="0" smtClean="0">
                <a:solidFill>
                  <a:srgbClr val="006600"/>
                </a:solidFill>
              </a:rPr>
              <a:t> = Z</a:t>
            </a:r>
            <a:r>
              <a:rPr lang="en-US" sz="2000" baseline="-25000" dirty="0" smtClean="0">
                <a:solidFill>
                  <a:srgbClr val="006600"/>
                </a:solidFill>
              </a:rPr>
              <a:t>0</a:t>
            </a:r>
            <a:r>
              <a:rPr lang="en-US" sz="2000" dirty="0" smtClean="0">
                <a:solidFill>
                  <a:srgbClr val="006600"/>
                </a:solidFill>
              </a:rPr>
              <a:t>N</a:t>
            </a:r>
            <a:r>
              <a:rPr lang="en-US" sz="2000" baseline="-25000" dirty="0" smtClean="0">
                <a:solidFill>
                  <a:srgbClr val="006600"/>
                </a:solidFill>
              </a:rPr>
              <a:t>T0</a:t>
            </a:r>
            <a:r>
              <a:rPr lang="en-US" sz="2000" dirty="0" smtClean="0">
                <a:solidFill>
                  <a:srgbClr val="006600"/>
                </a:solidFill>
              </a:rPr>
              <a:t>RT</a:t>
            </a:r>
            <a:r>
              <a:rPr lang="en-US" sz="2000" baseline="-25000" dirty="0" smtClean="0">
                <a:solidFill>
                  <a:srgbClr val="006600"/>
                </a:solidFill>
              </a:rPr>
              <a:t>0</a:t>
            </a:r>
          </a:p>
          <a:p>
            <a:pPr>
              <a:lnSpc>
                <a:spcPct val="110000"/>
              </a:lnSpc>
            </a:pPr>
            <a:r>
              <a:rPr lang="en-US" sz="2000" dirty="0" smtClean="0"/>
              <a:t>		P: total pressure, </a:t>
            </a:r>
            <a:r>
              <a:rPr lang="en-US" sz="2000" dirty="0" err="1" smtClean="0"/>
              <a:t>atm</a:t>
            </a:r>
            <a:r>
              <a:rPr lang="en-US" sz="2000" dirty="0" smtClean="0"/>
              <a:t>	Z: compressibility factor</a:t>
            </a:r>
          </a:p>
          <a:p>
            <a:pPr>
              <a:lnSpc>
                <a:spcPct val="110000"/>
              </a:lnSpc>
            </a:pPr>
            <a:r>
              <a:rPr lang="en-US" sz="2000" dirty="0" smtClean="0"/>
              <a:t>		N</a:t>
            </a:r>
            <a:r>
              <a:rPr lang="en-US" sz="2000" baseline="-25000" dirty="0" smtClean="0"/>
              <a:t>T</a:t>
            </a:r>
            <a:r>
              <a:rPr lang="en-US" sz="2000" dirty="0" smtClean="0"/>
              <a:t>: total moles		T: temperature, K</a:t>
            </a:r>
          </a:p>
          <a:p>
            <a:pPr>
              <a:lnSpc>
                <a:spcPct val="110000"/>
              </a:lnSpc>
            </a:pPr>
            <a:r>
              <a:rPr lang="en-US" sz="2000" dirty="0" smtClean="0"/>
              <a:t>		R: ideal gas constant, 0.08206 dm</a:t>
            </a:r>
            <a:r>
              <a:rPr lang="en-US" sz="2000" baseline="30000" dirty="0" smtClean="0"/>
              <a:t>3</a:t>
            </a:r>
            <a:r>
              <a:rPr lang="en-US" sz="2000" dirty="0" smtClean="0">
                <a:cs typeface="Arial"/>
              </a:rPr>
              <a:t>∙atm/</a:t>
            </a:r>
            <a:r>
              <a:rPr lang="en-US" sz="2000" dirty="0" err="1" smtClean="0">
                <a:cs typeface="Arial"/>
              </a:rPr>
              <a:t>mol∙K</a:t>
            </a:r>
            <a:endParaRPr lang="en-US" sz="2000" dirty="0" smtClean="0"/>
          </a:p>
        </p:txBody>
      </p:sp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939604"/>
              </p:ext>
            </p:extLst>
          </p:nvPr>
        </p:nvGraphicFramePr>
        <p:xfrm>
          <a:off x="1485900" y="5943600"/>
          <a:ext cx="6172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3" name="Equation" r:id="rId7" imgW="6172200" imgH="660240" progId="Equation.DSMT4">
                  <p:embed/>
                </p:oleObj>
              </mc:Choice>
              <mc:Fallback>
                <p:oleObj name="Equation" r:id="rId7" imgW="6172200" imgH="660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5943600"/>
                        <a:ext cx="6172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957004" y="3919540"/>
            <a:ext cx="72299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Want V in terms of X</a:t>
            </a:r>
            <a:r>
              <a:rPr lang="en-US" sz="2000" baseline="-25000" dirty="0" smtClean="0">
                <a:solidFill>
                  <a:srgbClr val="0000CC"/>
                </a:solidFill>
              </a:rPr>
              <a:t>A</a:t>
            </a:r>
            <a:r>
              <a:rPr lang="en-US" sz="2000" dirty="0" smtClean="0">
                <a:solidFill>
                  <a:srgbClr val="0000CC"/>
                </a:solidFill>
              </a:rPr>
              <a:t>.  First find and expression for V at time t: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8600" y="5331753"/>
            <a:ext cx="1778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N</a:t>
            </a:r>
            <a:r>
              <a:rPr lang="en-US" sz="2000" baseline="-25000" dirty="0" smtClean="0">
                <a:solidFill>
                  <a:srgbClr val="0000CC"/>
                </a:solidFill>
              </a:rPr>
              <a:t>T</a:t>
            </a:r>
            <a:r>
              <a:rPr lang="en-US" sz="2000" dirty="0" smtClean="0">
                <a:solidFill>
                  <a:srgbClr val="0000CC"/>
                </a:solidFill>
              </a:rPr>
              <a:t> at time t is: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2586345" y="4460175"/>
            <a:ext cx="2286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2652154" y="4830784"/>
            <a:ext cx="2286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2717139"/>
              </p:ext>
            </p:extLst>
          </p:nvPr>
        </p:nvGraphicFramePr>
        <p:xfrm>
          <a:off x="3162300" y="4384675"/>
          <a:ext cx="3632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4" name="Equation" r:id="rId9" imgW="3632040" imgH="761760" progId="Equation.DSMT4">
                  <p:embed/>
                </p:oleObj>
              </mc:Choice>
              <mc:Fallback>
                <p:oleObj name="Equation" r:id="rId9" imgW="3632040" imgH="761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384675"/>
                        <a:ext cx="3632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559088"/>
              </p:ext>
            </p:extLst>
          </p:nvPr>
        </p:nvGraphicFramePr>
        <p:xfrm>
          <a:off x="1918525" y="5234050"/>
          <a:ext cx="44704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5" name="Equation" r:id="rId11" imgW="4470120" imgH="711000" progId="Equation.DSMT4">
                  <p:embed/>
                </p:oleObj>
              </mc:Choice>
              <mc:Fallback>
                <p:oleObj name="Equation" r:id="rId11" imgW="4470120" imgH="71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525" y="5234050"/>
                        <a:ext cx="44704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384244"/>
              </p:ext>
            </p:extLst>
          </p:nvPr>
        </p:nvGraphicFramePr>
        <p:xfrm>
          <a:off x="6336475" y="5400800"/>
          <a:ext cx="2578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6" name="Equation" r:id="rId13" imgW="2577960" imgH="330120" progId="Equation.DSMT4">
                  <p:embed/>
                </p:oleObj>
              </mc:Choice>
              <mc:Fallback>
                <p:oleObj name="Equation" r:id="rId13" imgW="2577960" imgH="330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6475" y="5400800"/>
                        <a:ext cx="2578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>
            <a:off x="6600700" y="4460175"/>
            <a:ext cx="457200" cy="17253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046929" y="4278769"/>
            <a:ext cx="13350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What is N</a:t>
            </a:r>
            <a:r>
              <a:rPr lang="en-US" sz="2000" baseline="-25000" dirty="0" smtClean="0">
                <a:solidFill>
                  <a:srgbClr val="006600"/>
                </a:solidFill>
              </a:rPr>
              <a:t>T</a:t>
            </a:r>
            <a:r>
              <a:rPr lang="en-US" sz="2000" dirty="0" smtClean="0">
                <a:solidFill>
                  <a:srgbClr val="006600"/>
                </a:solidFill>
              </a:rPr>
              <a:t> at 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083425"/>
              </p:ext>
            </p:extLst>
          </p:nvPr>
        </p:nvGraphicFramePr>
        <p:xfrm>
          <a:off x="6946900" y="3835400"/>
          <a:ext cx="2044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59" name="Equation" r:id="rId3" imgW="2044440" imgH="812520" progId="Equation.DSMT4">
                  <p:embed/>
                </p:oleObj>
              </mc:Choice>
              <mc:Fallback>
                <p:oleObj name="Equation" r:id="rId3" imgW="2044440" imgH="8125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6900" y="3835400"/>
                        <a:ext cx="20447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3a. Relate V </a:t>
            </a:r>
            <a:r>
              <a:rPr lang="en-US" dirty="0" smtClean="0">
                <a:latin typeface="+mn-lt"/>
              </a:rPr>
              <a:t>to X</a:t>
            </a:r>
            <a:r>
              <a:rPr lang="en-US" baseline="-25000" dirty="0" smtClean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 (continued)</a:t>
            </a:r>
            <a:endParaRPr lang="en-US" dirty="0"/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012420"/>
              </p:ext>
            </p:extLst>
          </p:nvPr>
        </p:nvGraphicFramePr>
        <p:xfrm>
          <a:off x="196701" y="1257300"/>
          <a:ext cx="2235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60" name="Equation" r:id="rId5" imgW="2234880" imgH="330120" progId="Equation.DSMT4">
                  <p:embed/>
                </p:oleObj>
              </mc:Choice>
              <mc:Fallback>
                <p:oleObj name="Equation" r:id="rId5" imgW="223488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01" y="1257300"/>
                        <a:ext cx="2235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711182"/>
              </p:ext>
            </p:extLst>
          </p:nvPr>
        </p:nvGraphicFramePr>
        <p:xfrm>
          <a:off x="2711301" y="1092200"/>
          <a:ext cx="6172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61" name="Equation" r:id="rId7" imgW="6172200" imgH="660240" progId="Equation.DSMT4">
                  <p:embed/>
                </p:oleObj>
              </mc:Choice>
              <mc:Fallback>
                <p:oleObj name="Equation" r:id="rId7" imgW="6172200" imgH="660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301" y="1092200"/>
                        <a:ext cx="6172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925476"/>
              </p:ext>
            </p:extLst>
          </p:nvPr>
        </p:nvGraphicFramePr>
        <p:xfrm>
          <a:off x="1066800" y="1905000"/>
          <a:ext cx="3314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62" name="Equation" r:id="rId9" imgW="3314520" imgH="761760" progId="Equation.DSMT4">
                  <p:embed/>
                </p:oleObj>
              </mc:Choice>
              <mc:Fallback>
                <p:oleObj name="Equation" r:id="rId9" imgW="3314520" imgH="7617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05000"/>
                        <a:ext cx="33147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438651" y="1932057"/>
            <a:ext cx="440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Can we use the eq. for N</a:t>
            </a:r>
            <a:r>
              <a:rPr lang="en-US" sz="2000" baseline="-25000" dirty="0" smtClean="0">
                <a:solidFill>
                  <a:srgbClr val="0000CC"/>
                </a:solidFill>
              </a:rPr>
              <a:t>T </a:t>
            </a:r>
            <a:r>
              <a:rPr lang="en-US" sz="2000" dirty="0" smtClean="0">
                <a:solidFill>
                  <a:srgbClr val="0000CC"/>
                </a:solidFill>
              </a:rPr>
              <a:t>above to find an expression for N</a:t>
            </a:r>
            <a:r>
              <a:rPr lang="en-US" sz="2000" baseline="-25000" dirty="0" smtClean="0">
                <a:solidFill>
                  <a:srgbClr val="0000CC"/>
                </a:solidFill>
              </a:rPr>
              <a:t>T</a:t>
            </a:r>
            <a:r>
              <a:rPr lang="en-US" sz="2000" dirty="0" smtClean="0">
                <a:solidFill>
                  <a:srgbClr val="0000CC"/>
                </a:solidFill>
              </a:rPr>
              <a:t>/N</a:t>
            </a:r>
            <a:r>
              <a:rPr lang="en-US" sz="2000" baseline="-25000" dirty="0" smtClean="0">
                <a:solidFill>
                  <a:srgbClr val="0000CC"/>
                </a:solidFill>
              </a:rPr>
              <a:t>T0</a:t>
            </a:r>
            <a:r>
              <a:rPr lang="en-US" sz="2000" dirty="0" smtClean="0">
                <a:solidFill>
                  <a:srgbClr val="0000CC"/>
                </a:solidFill>
              </a:rPr>
              <a:t>?</a:t>
            </a:r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973899"/>
              </p:ext>
            </p:extLst>
          </p:nvPr>
        </p:nvGraphicFramePr>
        <p:xfrm>
          <a:off x="3200400" y="2984500"/>
          <a:ext cx="587533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63" name="Equation" r:id="rId11" imgW="6413400" imgH="698400" progId="Equation.DSMT4">
                  <p:embed/>
                </p:oleObj>
              </mc:Choice>
              <mc:Fallback>
                <p:oleObj name="Equation" r:id="rId11" imgW="641340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984500"/>
                        <a:ext cx="5875338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623983"/>
              </p:ext>
            </p:extLst>
          </p:nvPr>
        </p:nvGraphicFramePr>
        <p:xfrm>
          <a:off x="2679700" y="4090194"/>
          <a:ext cx="413702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64" name="Equation" r:id="rId13" imgW="4508280" imgH="330120" progId="Equation.DSMT4">
                  <p:embed/>
                </p:oleObj>
              </mc:Choice>
              <mc:Fallback>
                <p:oleObj name="Equation" r:id="rId13" imgW="4508280" imgH="330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4090194"/>
                        <a:ext cx="4137025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733500"/>
              </p:ext>
            </p:extLst>
          </p:nvPr>
        </p:nvGraphicFramePr>
        <p:xfrm>
          <a:off x="1358900" y="4800600"/>
          <a:ext cx="6426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65" name="Equation" r:id="rId15" imgW="6426000" imgH="761760" progId="Equation.DSMT4">
                  <p:embed/>
                </p:oleObj>
              </mc:Choice>
              <mc:Fallback>
                <p:oleObj name="Equation" r:id="rId15" imgW="6426000" imgH="7617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4800600"/>
                        <a:ext cx="6426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848343"/>
              </p:ext>
            </p:extLst>
          </p:nvPr>
        </p:nvGraphicFramePr>
        <p:xfrm>
          <a:off x="2584450" y="5715000"/>
          <a:ext cx="3937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66" name="Equation" r:id="rId17" imgW="3936960" imgH="761760" progId="Equation.DSMT4">
                  <p:embed/>
                </p:oleObj>
              </mc:Choice>
              <mc:Fallback>
                <p:oleObj name="Equation" r:id="rId17" imgW="3936960" imgH="7617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5715000"/>
                        <a:ext cx="39370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305197"/>
              </p:ext>
            </p:extLst>
          </p:nvPr>
        </p:nvGraphicFramePr>
        <p:xfrm>
          <a:off x="597725" y="2971800"/>
          <a:ext cx="2527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67" name="Equation" r:id="rId19" imgW="2527200" imgH="698400" progId="Equation.DSMT4">
                  <p:embed/>
                </p:oleObj>
              </mc:Choice>
              <mc:Fallback>
                <p:oleObj name="Equation" r:id="rId19" imgW="2527200" imgH="698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5" y="2971800"/>
                        <a:ext cx="2527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098226"/>
              </p:ext>
            </p:extLst>
          </p:nvPr>
        </p:nvGraphicFramePr>
        <p:xfrm>
          <a:off x="165100" y="3892550"/>
          <a:ext cx="2336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68" name="Equation" r:id="rId21" imgW="2336760" imgH="698400" progId="Equation.DSMT4">
                  <p:embed/>
                </p:oleObj>
              </mc:Choice>
              <mc:Fallback>
                <p:oleObj name="Equation" r:id="rId21" imgW="2336760" imgH="698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3892550"/>
                        <a:ext cx="2336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64962"/>
              </p:ext>
            </p:extLst>
          </p:nvPr>
        </p:nvGraphicFramePr>
        <p:xfrm>
          <a:off x="3550920" y="3898520"/>
          <a:ext cx="2133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82" name="Equation" r:id="rId3" imgW="2133360" imgH="698400" progId="Equation.DSMT4">
                  <p:embed/>
                </p:oleObj>
              </mc:Choice>
              <mc:Fallback>
                <p:oleObj name="Equation" r:id="rId3" imgW="2133360" imgH="698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0920" y="3898520"/>
                        <a:ext cx="2133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meaning of </a:t>
            </a:r>
            <a:r>
              <a:rPr lang="el-GR" dirty="0" smtClean="0"/>
              <a:t>ε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4843549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6600"/>
                </a:solidFill>
              </a:rPr>
              <a:t>When conversion is complete (X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dirty="0" smtClean="0">
                <a:solidFill>
                  <a:srgbClr val="006600"/>
                </a:solidFill>
              </a:rPr>
              <a:t>=1):</a:t>
            </a:r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223281"/>
              </p:ext>
            </p:extLst>
          </p:nvPr>
        </p:nvGraphicFramePr>
        <p:xfrm>
          <a:off x="2870200" y="4887850"/>
          <a:ext cx="558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83" name="Equation" r:id="rId5" imgW="5587920" imgH="698400" progId="Equation.DSMT4">
                  <p:embed/>
                </p:oleObj>
              </mc:Choice>
              <mc:Fallback>
                <p:oleObj name="Equation" r:id="rId5" imgW="5587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887850"/>
                        <a:ext cx="5588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2900" y="5845314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  <a:latin typeface="+mj-lt"/>
              </a:rPr>
              <a:t>The expansion factor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, e,</a:t>
            </a:r>
            <a:r>
              <a:rPr lang="en-US" sz="2000" dirty="0" smtClean="0">
                <a:solidFill>
                  <a:srgbClr val="7030A0"/>
                </a:solidFill>
              </a:rPr>
              <a:t> is the fraction of change in V per mol A reacted that is caused by a change in the total number of moles in the system</a:t>
            </a:r>
            <a:endParaRPr lang="en-US" sz="2000" dirty="0" smtClean="0">
              <a:solidFill>
                <a:srgbClr val="7030A0"/>
              </a:solidFill>
              <a:latin typeface="Symbol" pitchFamily="18" charset="2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961726"/>
              </p:ext>
            </p:extLst>
          </p:nvPr>
        </p:nvGraphicFramePr>
        <p:xfrm>
          <a:off x="1860550" y="2044700"/>
          <a:ext cx="542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84" name="Equation" r:id="rId7" imgW="5422680" imgH="698400" progId="Equation.DSMT4">
                  <p:embed/>
                </p:oleObj>
              </mc:Choice>
              <mc:Fallback>
                <p:oleObj name="Equation" r:id="rId7" imgW="542268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60550" y="2044700"/>
                        <a:ext cx="54229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807613"/>
              </p:ext>
            </p:extLst>
          </p:nvPr>
        </p:nvGraphicFramePr>
        <p:xfrm>
          <a:off x="5346700" y="2982850"/>
          <a:ext cx="1587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85" name="Equation" r:id="rId9" imgW="1587240" imgH="698400" progId="Equation.DSMT4">
                  <p:embed/>
                </p:oleObj>
              </mc:Choice>
              <mc:Fallback>
                <p:oleObj name="Equation" r:id="rId9" imgW="1587240" imgH="698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2982850"/>
                        <a:ext cx="1587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46300" y="2971800"/>
            <a:ext cx="2882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If we put the following equation in terms of </a:t>
            </a:r>
            <a:r>
              <a:rPr lang="el-GR" sz="2000" dirty="0" smtClean="0">
                <a:solidFill>
                  <a:srgbClr val="0000CC"/>
                </a:solidFill>
              </a:rPr>
              <a:t>ε</a:t>
            </a:r>
            <a:r>
              <a:rPr lang="en-US" sz="2000" dirty="0" smtClean="0">
                <a:solidFill>
                  <a:srgbClr val="0000CC"/>
                </a:solidFill>
              </a:rPr>
              <a:t>: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292632"/>
              </p:ext>
            </p:extLst>
          </p:nvPr>
        </p:nvGraphicFramePr>
        <p:xfrm>
          <a:off x="1587500" y="3898520"/>
          <a:ext cx="1905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86" name="Equation" r:id="rId11" imgW="1904760" imgH="698400" progId="Equation.DSMT4">
                  <p:embed/>
                </p:oleObj>
              </mc:Choice>
              <mc:Fallback>
                <p:oleObj name="Equation" r:id="rId11" imgW="1904760" imgH="698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3898520"/>
                        <a:ext cx="1905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292175"/>
              </p:ext>
            </p:extLst>
          </p:nvPr>
        </p:nvGraphicFramePr>
        <p:xfrm>
          <a:off x="5749290" y="3898520"/>
          <a:ext cx="1803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87" name="Equation" r:id="rId13" imgW="1803240" imgH="698400" progId="Equation.DSMT4">
                  <p:embed/>
                </p:oleObj>
              </mc:Choice>
              <mc:Fallback>
                <p:oleObj name="Equation" r:id="rId13" imgW="1803240" imgH="698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290" y="3898520"/>
                        <a:ext cx="1803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75868"/>
              </p:ext>
            </p:extLst>
          </p:nvPr>
        </p:nvGraphicFramePr>
        <p:xfrm>
          <a:off x="2057400" y="1143000"/>
          <a:ext cx="3619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88" name="Equation" r:id="rId15" imgW="3619440" imgH="761760" progId="Equation.DSMT4">
                  <p:embed/>
                </p:oleObj>
              </mc:Choice>
              <mc:Fallback>
                <p:oleObj name="Equation" r:id="rId15" imgW="3619440" imgH="7617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143000"/>
                        <a:ext cx="3619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829300" y="1323945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where</a:t>
            </a:r>
          </a:p>
        </p:txBody>
      </p:sp>
    </p:spTree>
    <p:extLst>
      <p:ext uri="{BB962C8B-B14F-4D97-AF65-F5344CB8AC3E}">
        <p14:creationId xmlns:p14="http://schemas.microsoft.com/office/powerpoint/2010/main" val="200255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85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Sizing CSTRs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91440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can determine the volume of the CSTR required to achieve a specific conversion if we know how the reaction rate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depends on the conversion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endParaRPr lang="en-US" sz="2000" dirty="0" smtClean="0"/>
          </a:p>
        </p:txBody>
      </p:sp>
      <p:graphicFrame>
        <p:nvGraphicFramePr>
          <p:cNvPr id="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274260"/>
              </p:ext>
            </p:extLst>
          </p:nvPr>
        </p:nvGraphicFramePr>
        <p:xfrm>
          <a:off x="1485088" y="1860550"/>
          <a:ext cx="51371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2" name="Equation" r:id="rId3" imgW="4673520" imgH="799920" progId="Equation.3">
                  <p:embed/>
                </p:oleObj>
              </mc:Choice>
              <mc:Fallback>
                <p:oleObj name="Equation" r:id="rId3" imgW="467352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088" y="1860550"/>
                        <a:ext cx="513715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288" y="1752600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Ideal SS CSTR design eq.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66688" y="1752600"/>
            <a:ext cx="2324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Volume is product of F</a:t>
            </a:r>
            <a:r>
              <a:rPr lang="en-US" sz="2000" b="1" baseline="-25000" dirty="0" smtClean="0">
                <a:solidFill>
                  <a:srgbClr val="C00000"/>
                </a:solidFill>
              </a:rPr>
              <a:t>A0</a:t>
            </a:r>
            <a:r>
              <a:rPr lang="en-US" sz="2000" b="1" dirty="0" smtClean="0">
                <a:solidFill>
                  <a:srgbClr val="C00000"/>
                </a:solidFill>
              </a:rPr>
              <a:t>/-</a:t>
            </a:r>
            <a:r>
              <a:rPr lang="en-US" sz="2000" b="1" dirty="0" err="1" smtClean="0">
                <a:solidFill>
                  <a:srgbClr val="C00000"/>
                </a:solidFill>
              </a:rPr>
              <a:t>r</a:t>
            </a:r>
            <a:r>
              <a:rPr lang="en-US" sz="2000" b="1" baseline="-25000" dirty="0" err="1" smtClean="0">
                <a:solidFill>
                  <a:srgbClr val="C00000"/>
                </a:solidFill>
              </a:rPr>
              <a:t>A</a:t>
            </a:r>
            <a:r>
              <a:rPr lang="en-US" sz="2000" b="1" dirty="0" smtClean="0">
                <a:solidFill>
                  <a:srgbClr val="C00000"/>
                </a:solidFill>
              </a:rPr>
              <a:t> and X</a:t>
            </a:r>
            <a:r>
              <a:rPr lang="en-US" sz="2000" b="1" baseline="-25000" dirty="0" smtClean="0">
                <a:solidFill>
                  <a:srgbClr val="C00000"/>
                </a:solidFill>
              </a:rPr>
              <a:t>A</a:t>
            </a:r>
            <a:endParaRPr lang="en-US" sz="2000" b="1" dirty="0" smtClean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" y="2819400"/>
            <a:ext cx="8610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Plot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(</a:t>
            </a:r>
            <a:r>
              <a:rPr lang="en-US" sz="2000" u="sng" dirty="0" err="1" smtClean="0">
                <a:solidFill>
                  <a:srgbClr val="7030A0"/>
                </a:solidFill>
              </a:rPr>
              <a:t>Levenspiel</a:t>
            </a:r>
            <a:r>
              <a:rPr lang="en-US" sz="2000" u="sng" dirty="0" smtClean="0">
                <a:solidFill>
                  <a:srgbClr val="7030A0"/>
                </a:solidFill>
              </a:rPr>
              <a:t> plot</a:t>
            </a:r>
            <a:r>
              <a:rPr lang="en-US" sz="2000" dirty="0" smtClean="0"/>
              <a:t>)</a:t>
            </a:r>
          </a:p>
          <a:p>
            <a:pPr marL="168275" indent="-168275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V</a:t>
            </a:r>
            <a:r>
              <a:rPr lang="en-US" sz="2000" baseline="-25000" dirty="0" smtClean="0">
                <a:solidFill>
                  <a:srgbClr val="7030A0"/>
                </a:solidFill>
              </a:rPr>
              <a:t>CSTR</a:t>
            </a:r>
            <a:r>
              <a:rPr lang="en-US" sz="2000" dirty="0" smtClean="0">
                <a:solidFill>
                  <a:srgbClr val="7030A0"/>
                </a:solidFill>
              </a:rPr>
              <a:t> is the rectangle with a base of </a:t>
            </a:r>
            <a:r>
              <a:rPr lang="en-US" sz="2000" dirty="0" err="1" smtClean="0">
                <a:solidFill>
                  <a:srgbClr val="7030A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A,exit</a:t>
            </a:r>
            <a:r>
              <a:rPr lang="en-US" sz="2000" dirty="0" smtClean="0">
                <a:solidFill>
                  <a:srgbClr val="7030A0"/>
                </a:solidFill>
              </a:rPr>
              <a:t> and a height of F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/-</a:t>
            </a:r>
            <a:r>
              <a:rPr lang="en-US" sz="2000" dirty="0" err="1" smtClean="0">
                <a:solidFill>
                  <a:srgbClr val="7030A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000" dirty="0">
                <a:solidFill>
                  <a:srgbClr val="7030A0"/>
                </a:solidFill>
              </a:rPr>
              <a:t> at </a:t>
            </a:r>
            <a:r>
              <a:rPr lang="en-US" sz="2000" dirty="0" err="1" smtClean="0">
                <a:solidFill>
                  <a:srgbClr val="7030A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A,exit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76313" y="3629025"/>
            <a:ext cx="7191375" cy="3076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4741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162" y="0"/>
            <a:ext cx="8553676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4a. Put it all together (batch reactor)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1920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Batch:</a:t>
            </a:r>
          </a:p>
        </p:txBody>
      </p:sp>
      <p:graphicFrame>
        <p:nvGraphicFramePr>
          <p:cNvPr id="348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215510"/>
              </p:ext>
            </p:extLst>
          </p:nvPr>
        </p:nvGraphicFramePr>
        <p:xfrm>
          <a:off x="4497388" y="1962150"/>
          <a:ext cx="42799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07" name="Equation" r:id="rId3" imgW="4279680" imgH="1130040" progId="Equation.DSMT4">
                  <p:embed/>
                </p:oleObj>
              </mc:Choice>
              <mc:Fallback>
                <p:oleObj name="Equation" r:id="rId3" imgW="4279680" imgH="1130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7388" y="1962150"/>
                        <a:ext cx="42799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9888"/>
              </p:ext>
            </p:extLst>
          </p:nvPr>
        </p:nvGraphicFramePr>
        <p:xfrm>
          <a:off x="3684270" y="3505200"/>
          <a:ext cx="4013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08" name="Equation" r:id="rId5" imgW="4012920" imgH="761760" progId="Equation.DSMT4">
                  <p:embed/>
                </p:oleObj>
              </mc:Choice>
              <mc:Fallback>
                <p:oleObj name="Equation" r:id="rId5" imgW="4012920" imgH="761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270" y="3505200"/>
                        <a:ext cx="4013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33125" y="4872335"/>
            <a:ext cx="887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For a given X</a:t>
            </a:r>
            <a:r>
              <a:rPr lang="en-US" sz="2400" baseline="-25000" dirty="0" smtClean="0">
                <a:solidFill>
                  <a:srgbClr val="7030A0"/>
                </a:solidFill>
              </a:rPr>
              <a:t>A</a:t>
            </a:r>
            <a:r>
              <a:rPr lang="en-US" sz="2400" dirty="0" smtClean="0">
                <a:solidFill>
                  <a:srgbClr val="7030A0"/>
                </a:solidFill>
              </a:rPr>
              <a:t>, we can calculate </a:t>
            </a:r>
            <a:r>
              <a:rPr lang="en-US" sz="2400" dirty="0" err="1" smtClean="0">
                <a:solidFill>
                  <a:srgbClr val="7030A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400" dirty="0" smtClean="0">
                <a:solidFill>
                  <a:srgbClr val="7030A0"/>
                </a:solidFill>
              </a:rPr>
              <a:t> and plug the </a:t>
            </a:r>
            <a:r>
              <a:rPr lang="en-US" sz="2400" dirty="0" err="1" smtClean="0">
                <a:solidFill>
                  <a:srgbClr val="7030A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400" dirty="0" smtClean="0">
                <a:solidFill>
                  <a:srgbClr val="7030A0"/>
                </a:solidFill>
              </a:rPr>
              <a:t> into –</a:t>
            </a:r>
            <a:r>
              <a:rPr lang="en-US" sz="2400" dirty="0" err="1" smtClean="0">
                <a:solidFill>
                  <a:srgbClr val="7030A0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400" dirty="0" smtClean="0">
                <a:solidFill>
                  <a:srgbClr val="7030A0"/>
                </a:solidFill>
              </a:rPr>
              <a:t>=</a:t>
            </a:r>
            <a:r>
              <a:rPr lang="en-US" sz="2400" dirty="0" err="1" smtClean="0">
                <a:solidFill>
                  <a:srgbClr val="7030A0"/>
                </a:solidFill>
              </a:rPr>
              <a:t>kC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400" baseline="30000" dirty="0" err="1" smtClean="0">
                <a:solidFill>
                  <a:srgbClr val="7030A0"/>
                </a:solidFill>
              </a:rPr>
              <a:t>n</a:t>
            </a:r>
            <a:endParaRPr lang="en-US" sz="2400" dirty="0" smtClean="0">
              <a:solidFill>
                <a:srgbClr val="7030A0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721075"/>
              </p:ext>
            </p:extLst>
          </p:nvPr>
        </p:nvGraphicFramePr>
        <p:xfrm>
          <a:off x="1363961" y="1082705"/>
          <a:ext cx="863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09" name="Equation" r:id="rId7" imgW="863280" imgH="672840" progId="Equation.DSMT4">
                  <p:embed/>
                </p:oleObj>
              </mc:Choice>
              <mc:Fallback>
                <p:oleObj name="Equation" r:id="rId7" imgW="863280" imgH="672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3961" y="1082705"/>
                        <a:ext cx="863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664730"/>
              </p:ext>
            </p:extLst>
          </p:nvPr>
        </p:nvGraphicFramePr>
        <p:xfrm>
          <a:off x="5842000" y="1082675"/>
          <a:ext cx="2222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10" name="Equation" r:id="rId9" imgW="2222280" imgH="672840" progId="Equation.DSMT4">
                  <p:embed/>
                </p:oleObj>
              </mc:Choice>
              <mc:Fallback>
                <p:oleObj name="Equation" r:id="rId9" imgW="2222280" imgH="672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1082675"/>
                        <a:ext cx="2222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2773680" y="1066800"/>
            <a:ext cx="2590800" cy="447675"/>
            <a:chOff x="2773680" y="1066800"/>
            <a:chExt cx="2590800" cy="447675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55696284"/>
                </p:ext>
              </p:extLst>
            </p:nvPr>
          </p:nvGraphicFramePr>
          <p:xfrm>
            <a:off x="2895600" y="1066800"/>
            <a:ext cx="2409825" cy="447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11" name="Equation" r:id="rId11" imgW="2184120" imgH="406080" progId="Equation.DSMT4">
                    <p:embed/>
                  </p:oleObj>
                </mc:Choice>
                <mc:Fallback>
                  <p:oleObj name="Equation" r:id="rId11" imgW="2184120" imgH="40608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5600" y="1066800"/>
                          <a:ext cx="2409825" cy="447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1" name="Straight Arrow Connector 10"/>
            <p:cNvCxnSpPr/>
            <p:nvPr/>
          </p:nvCxnSpPr>
          <p:spPr>
            <a:xfrm>
              <a:off x="2773680" y="1510695"/>
              <a:ext cx="25908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567690" y="1981200"/>
            <a:ext cx="3840480" cy="762000"/>
            <a:chOff x="567690" y="1981200"/>
            <a:chExt cx="3840480" cy="762000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6069409"/>
                </p:ext>
              </p:extLst>
            </p:nvPr>
          </p:nvGraphicFramePr>
          <p:xfrm>
            <a:off x="609600" y="1981200"/>
            <a:ext cx="361950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12" name="Equation" r:id="rId13" imgW="3619440" imgH="761760" progId="Equation.DSMT4">
                    <p:embed/>
                  </p:oleObj>
                </mc:Choice>
                <mc:Fallback>
                  <p:oleObj name="Equation" r:id="rId13" imgW="3619440" imgH="76176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" y="1981200"/>
                          <a:ext cx="361950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" name="Straight Arrow Connector 21"/>
            <p:cNvCxnSpPr/>
            <p:nvPr/>
          </p:nvCxnSpPr>
          <p:spPr>
            <a:xfrm>
              <a:off x="567690" y="2743200"/>
              <a:ext cx="38404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1600200" y="3454400"/>
            <a:ext cx="1371600" cy="749300"/>
            <a:chOff x="1554480" y="3454400"/>
            <a:chExt cx="1371600" cy="749300"/>
          </a:xfrm>
        </p:grpSpPr>
        <p:graphicFrame>
          <p:nvGraphicFramePr>
            <p:cNvPr id="34820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68281687"/>
                </p:ext>
              </p:extLst>
            </p:nvPr>
          </p:nvGraphicFramePr>
          <p:xfrm>
            <a:off x="1668780" y="3454400"/>
            <a:ext cx="1092200" cy="749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613" name="Equation" r:id="rId15" imgW="1091880" imgH="749160" progId="Equation.DSMT4">
                    <p:embed/>
                  </p:oleObj>
                </mc:Choice>
                <mc:Fallback>
                  <p:oleObj name="Equation" r:id="rId15" imgW="1091880" imgH="74916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68780" y="3454400"/>
                          <a:ext cx="1092200" cy="749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5" name="Straight Arrow Connector 24"/>
            <p:cNvCxnSpPr/>
            <p:nvPr/>
          </p:nvCxnSpPr>
          <p:spPr>
            <a:xfrm>
              <a:off x="1554480" y="4191000"/>
              <a:ext cx="13716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3581400" y="3429000"/>
            <a:ext cx="4495800" cy="1143000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23" name="Rectangle 22"/>
          <p:cNvSpPr/>
          <p:nvPr/>
        </p:nvSpPr>
        <p:spPr>
          <a:xfrm>
            <a:off x="3505200" y="3329940"/>
            <a:ext cx="4267200" cy="1219200"/>
          </a:xfrm>
          <a:prstGeom prst="rect">
            <a:avLst/>
          </a:prstGeom>
          <a:ln w="28575">
            <a:solidFill>
              <a:srgbClr val="0000FF"/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2683502" y="5786735"/>
            <a:ext cx="3776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6600"/>
                </a:solidFill>
              </a:rPr>
              <a:t>What about flow systems?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3" grpId="0" animBg="1"/>
      <p:bldP spid="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2b. Relate all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j</a:t>
            </a:r>
            <a:r>
              <a:rPr lang="en-US" dirty="0" smtClean="0"/>
              <a:t> to </a:t>
            </a:r>
            <a:r>
              <a:rPr lang="en-US" dirty="0" smtClean="0">
                <a:latin typeface="Symbol" pitchFamily="18" charset="2"/>
              </a:rPr>
              <a:t>u</a:t>
            </a:r>
            <a:r>
              <a:rPr lang="en-US" dirty="0" smtClean="0"/>
              <a:t> (Flow System)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10941" y="1828800"/>
            <a:ext cx="35221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How is </a:t>
            </a:r>
            <a:r>
              <a:rPr lang="en-US" sz="2000" dirty="0" err="1" smtClean="0">
                <a:solidFill>
                  <a:srgbClr val="0000CC"/>
                </a:solidFill>
              </a:rPr>
              <a:t>C</a:t>
            </a:r>
            <a:r>
              <a:rPr lang="en-US" sz="2000" baseline="-25000" dirty="0" err="1" smtClean="0">
                <a:solidFill>
                  <a:srgbClr val="0000CC"/>
                </a:solidFill>
              </a:rPr>
              <a:t>j</a:t>
            </a:r>
            <a:r>
              <a:rPr lang="en-US" sz="2000" dirty="0" smtClean="0">
                <a:solidFill>
                  <a:srgbClr val="0000CC"/>
                </a:solidFill>
              </a:rPr>
              <a:t> related to </a:t>
            </a:r>
            <a:r>
              <a:rPr lang="en-US" sz="2000" dirty="0" smtClean="0">
                <a:solidFill>
                  <a:srgbClr val="0000CC"/>
                </a:solidFill>
                <a:latin typeface="Symbol" pitchFamily="18" charset="2"/>
              </a:rPr>
              <a:t>u </a:t>
            </a:r>
            <a:r>
              <a:rPr lang="en-US" sz="2000" dirty="0" smtClean="0">
                <a:solidFill>
                  <a:srgbClr val="0000CC"/>
                </a:solidFill>
              </a:rPr>
              <a:t>and </a:t>
            </a:r>
            <a:r>
              <a:rPr lang="en-US" sz="2000" dirty="0" err="1" smtClean="0">
                <a:solidFill>
                  <a:srgbClr val="0000CC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00CC"/>
                </a:solidFill>
              </a:rPr>
              <a:t>j</a:t>
            </a:r>
            <a:r>
              <a:rPr lang="en-US" sz="2000" dirty="0" smtClean="0">
                <a:solidFill>
                  <a:srgbClr val="0000CC"/>
                </a:solidFill>
              </a:rPr>
              <a:t>?</a:t>
            </a:r>
            <a:endParaRPr lang="en-US" sz="2000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9526" y="2492345"/>
            <a:ext cx="853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Flow: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268634"/>
              </p:ext>
            </p:extLst>
          </p:nvPr>
        </p:nvGraphicFramePr>
        <p:xfrm>
          <a:off x="2171701" y="2336800"/>
          <a:ext cx="24003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9" name="Equation" r:id="rId3" imgW="2400120" imgH="711000" progId="Equation.DSMT4">
                  <p:embed/>
                </p:oleObj>
              </mc:Choice>
              <mc:Fallback>
                <p:oleObj name="Equation" r:id="rId3" imgW="2400120" imgH="711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1" y="2336800"/>
                        <a:ext cx="24003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739990" y="1051642"/>
            <a:ext cx="7664020" cy="707886"/>
            <a:chOff x="165531" y="1051642"/>
            <a:chExt cx="7664020" cy="707886"/>
          </a:xfrm>
        </p:grpSpPr>
        <p:grpSp>
          <p:nvGrpSpPr>
            <p:cNvPr id="3" name="Group 5"/>
            <p:cNvGrpSpPr/>
            <p:nvPr/>
          </p:nvGrpSpPr>
          <p:grpSpPr>
            <a:xfrm>
              <a:off x="3352800" y="1051642"/>
              <a:ext cx="4476751" cy="707886"/>
              <a:chOff x="1371600" y="1394113"/>
              <a:chExt cx="4476751" cy="707886"/>
            </a:xfrm>
          </p:grpSpPr>
          <p:graphicFrame>
            <p:nvGraphicFramePr>
              <p:cNvPr id="28674" name="Object 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95274465"/>
                  </p:ext>
                </p:extLst>
              </p:nvPr>
            </p:nvGraphicFramePr>
            <p:xfrm>
              <a:off x="3803651" y="1544856"/>
              <a:ext cx="2044700" cy="4064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9640" name="Equation" r:id="rId5" imgW="2044440" imgH="406080" progId="Equation.3">
                      <p:embed/>
                    </p:oleObj>
                  </mc:Choice>
                  <mc:Fallback>
                    <p:oleObj name="Equation" r:id="rId5" imgW="2044440" imgH="406080" progId="Equation.3">
                      <p:embed/>
                      <p:pic>
                        <p:nvPicPr>
                          <p:cNvPr id="0" name="Object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03651" y="1544856"/>
                            <a:ext cx="2044700" cy="40640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" name="TextBox 3"/>
              <p:cNvSpPr txBox="1"/>
              <p:nvPr/>
            </p:nvSpPr>
            <p:spPr>
              <a:xfrm>
                <a:off x="1371600" y="1394113"/>
                <a:ext cx="227965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000" dirty="0" smtClean="0"/>
                  <a:t>Reaction rate is a function of </a:t>
                </a:r>
                <a:r>
                  <a:rPr lang="en-US" sz="2000" dirty="0" err="1" smtClean="0"/>
                  <a:t>C</a:t>
                </a:r>
                <a:r>
                  <a:rPr lang="en-US" sz="2000" baseline="-25000" dirty="0" err="1" smtClean="0"/>
                  <a:t>j</a:t>
                </a:r>
                <a:r>
                  <a:rPr lang="en-US" sz="2000" dirty="0" smtClean="0"/>
                  <a:t>:</a:t>
                </a:r>
              </a:p>
            </p:txBody>
          </p:sp>
        </p:grpSp>
        <p:graphicFrame>
          <p:nvGraphicFramePr>
            <p:cNvPr id="2970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35551770"/>
                </p:ext>
              </p:extLst>
            </p:nvPr>
          </p:nvGraphicFramePr>
          <p:xfrm>
            <a:off x="165531" y="1100785"/>
            <a:ext cx="2641600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9641" name="Equation" r:id="rId7" imgW="2641320" imgH="609480" progId="Equation.3">
                    <p:embed/>
                  </p:oleObj>
                </mc:Choice>
                <mc:Fallback>
                  <p:oleObj name="Equation" r:id="rId7" imgW="2641320" imgH="60948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31" y="1100785"/>
                          <a:ext cx="2641600" cy="609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586078"/>
              </p:ext>
            </p:extLst>
          </p:nvPr>
        </p:nvGraphicFramePr>
        <p:xfrm>
          <a:off x="4654550" y="4000500"/>
          <a:ext cx="3276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2" name="Equation" r:id="rId9" imgW="3276360" imgH="952200" progId="Equation.DSMT4">
                  <p:embed/>
                </p:oleObj>
              </mc:Choice>
              <mc:Fallback>
                <p:oleObj name="Equation" r:id="rId9" imgW="3276360" imgH="952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4550" y="4000500"/>
                        <a:ext cx="32766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832319"/>
              </p:ext>
            </p:extLst>
          </p:nvPr>
        </p:nvGraphicFramePr>
        <p:xfrm>
          <a:off x="517525" y="5067300"/>
          <a:ext cx="3327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3" name="Equation" r:id="rId11" imgW="3327120" imgH="952200" progId="Equation.DSMT4">
                  <p:embed/>
                </p:oleObj>
              </mc:Choice>
              <mc:Fallback>
                <p:oleObj name="Equation" r:id="rId11" imgW="3327120" imgH="952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5067300"/>
                        <a:ext cx="3327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385048"/>
              </p:ext>
            </p:extLst>
          </p:nvPr>
        </p:nvGraphicFramePr>
        <p:xfrm>
          <a:off x="2044700" y="33087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4" name="Equation" r:id="rId13" imgW="977760" imgH="622080" progId="Equation.DSMT4">
                  <p:embed/>
                </p:oleObj>
              </mc:Choice>
              <mc:Fallback>
                <p:oleObj name="Equation" r:id="rId13" imgW="977760" imgH="622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3308778"/>
                        <a:ext cx="977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829373"/>
              </p:ext>
            </p:extLst>
          </p:nvPr>
        </p:nvGraphicFramePr>
        <p:xfrm>
          <a:off x="4743450" y="3308778"/>
          <a:ext cx="2324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5" name="Equation" r:id="rId15" imgW="2323800" imgH="647640" progId="Equation.DSMT4">
                  <p:embed/>
                </p:oleObj>
              </mc:Choice>
              <mc:Fallback>
                <p:oleObj name="Equation" r:id="rId15" imgW="2323800" imgH="647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3308778"/>
                        <a:ext cx="2324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162301" y="3254514"/>
            <a:ext cx="175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Put F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:</a:t>
            </a:r>
          </a:p>
        </p:txBody>
      </p:sp>
      <p:graphicFrame>
        <p:nvGraphicFramePr>
          <p:cNvPr id="297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243818"/>
              </p:ext>
            </p:extLst>
          </p:nvPr>
        </p:nvGraphicFramePr>
        <p:xfrm>
          <a:off x="4648200" y="5067300"/>
          <a:ext cx="3314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6" name="Equation" r:id="rId17" imgW="3314520" imgH="952200" progId="Equation.DSMT4">
                  <p:embed/>
                </p:oleObj>
              </mc:Choice>
              <mc:Fallback>
                <p:oleObj name="Equation" r:id="rId17" imgW="3314520" imgH="952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067300"/>
                        <a:ext cx="33147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143000" y="4203550"/>
            <a:ext cx="2514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Do the same for species B, C, and D: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490" y="6153090"/>
            <a:ext cx="89330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We have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in terms of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and </a:t>
            </a:r>
            <a:r>
              <a:rPr lang="en-US" sz="2000" dirty="0">
                <a:latin typeface="Symbol" pitchFamily="18" charset="2"/>
              </a:rPr>
              <a:t>u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00FF"/>
                </a:solidFill>
              </a:rPr>
              <a:t>but what if </a:t>
            </a:r>
            <a:r>
              <a:rPr lang="en-US" sz="2000" dirty="0" smtClean="0">
                <a:solidFill>
                  <a:srgbClr val="0000FF"/>
                </a:solidFill>
                <a:latin typeface="Symbol" pitchFamily="18" charset="2"/>
              </a:rPr>
              <a:t>u</a:t>
            </a:r>
            <a:r>
              <a:rPr lang="en-US" sz="2000" dirty="0" smtClean="0">
                <a:solidFill>
                  <a:srgbClr val="0000FF"/>
                </a:solidFill>
              </a:rPr>
              <a:t> varies with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?  </a:t>
            </a:r>
            <a:r>
              <a:rPr lang="en-US" sz="2000" dirty="0" smtClean="0">
                <a:solidFill>
                  <a:srgbClr val="C00000"/>
                </a:solidFill>
              </a:rPr>
              <a:t>That’s step 3b!</a:t>
            </a:r>
          </a:p>
        </p:txBody>
      </p:sp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701101"/>
              </p:ext>
            </p:extLst>
          </p:nvPr>
        </p:nvGraphicFramePr>
        <p:xfrm>
          <a:off x="5211762" y="2523490"/>
          <a:ext cx="22558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7" name="Equation" r:id="rId19" imgW="2044440" imgH="368280" progId="Equation.DSMT4">
                  <p:embed/>
                </p:oleObj>
              </mc:Choice>
              <mc:Fallback>
                <p:oleObj name="Equation" r:id="rId19" imgW="20444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762" y="2523490"/>
                        <a:ext cx="22558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8" grpId="0"/>
      <p:bldP spid="21" grpId="0"/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3b. Relate </a:t>
            </a:r>
            <a:r>
              <a:rPr lang="en-US" dirty="0" smtClean="0">
                <a:latin typeface="Symbol" pitchFamily="18" charset="2"/>
              </a:rPr>
              <a:t>u</a:t>
            </a:r>
            <a:r>
              <a:rPr lang="en-US" dirty="0" smtClean="0">
                <a:latin typeface="+mn-lt"/>
              </a:rPr>
              <a:t> to X</a:t>
            </a:r>
            <a:r>
              <a:rPr lang="en-US" baseline="-25000" dirty="0" smtClean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 (Flow System)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97677" y="906959"/>
            <a:ext cx="32791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 algn="r">
              <a:lnSpc>
                <a:spcPct val="110000"/>
              </a:lnSpc>
            </a:pPr>
            <a:r>
              <a:rPr lang="en-US" sz="2000" dirty="0" smtClean="0">
                <a:solidFill>
                  <a:srgbClr val="0000CC"/>
                </a:solidFill>
              </a:rPr>
              <a:t>Start with the equation of state for the gas phase: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076475"/>
              </p:ext>
            </p:extLst>
          </p:nvPr>
        </p:nvGraphicFramePr>
        <p:xfrm>
          <a:off x="5181600" y="1864939"/>
          <a:ext cx="210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99" name="Equation" r:id="rId3" imgW="2108160" imgH="622080" progId="Equation.DSMT4">
                  <p:embed/>
                </p:oleObj>
              </mc:Choice>
              <mc:Fallback>
                <p:oleObj name="Equation" r:id="rId3" imgW="21081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64939"/>
                        <a:ext cx="2108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57299" y="3711714"/>
            <a:ext cx="3009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What is C</a:t>
            </a:r>
            <a:r>
              <a:rPr lang="en-US" sz="2000" baseline="-25000" dirty="0" smtClean="0"/>
              <a:t>T0</a:t>
            </a:r>
            <a:r>
              <a:rPr lang="en-US" sz="2000" dirty="0" smtClean="0"/>
              <a:t> at the entrance of the reactor?</a:t>
            </a:r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701847"/>
              </p:ext>
            </p:extLst>
          </p:nvPr>
        </p:nvGraphicFramePr>
        <p:xfrm>
          <a:off x="4489450" y="3716407"/>
          <a:ext cx="2222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0" name="Equation" r:id="rId5" imgW="2222280" imgH="698400" progId="Equation.DSMT4">
                  <p:embed/>
                </p:oleObj>
              </mc:Choice>
              <mc:Fallback>
                <p:oleObj name="Equation" r:id="rId5" imgW="222228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3716407"/>
                        <a:ext cx="22225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146312"/>
              </p:ext>
            </p:extLst>
          </p:nvPr>
        </p:nvGraphicFramePr>
        <p:xfrm>
          <a:off x="1727200" y="5727700"/>
          <a:ext cx="2400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1" name="Equation" r:id="rId7" imgW="2400120" imgH="736560" progId="Equation.DSMT4">
                  <p:embed/>
                </p:oleObj>
              </mc:Choice>
              <mc:Fallback>
                <p:oleObj name="Equation" r:id="rId7" imgW="2400120" imgH="736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5727700"/>
                        <a:ext cx="2400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482736"/>
              </p:ext>
            </p:extLst>
          </p:nvPr>
        </p:nvGraphicFramePr>
        <p:xfrm>
          <a:off x="5181600" y="1122062"/>
          <a:ext cx="1473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2" name="Equation" r:id="rId9" imgW="1473120" imgH="330120" progId="Equation.DSMT4">
                  <p:embed/>
                </p:oleObj>
              </mc:Choice>
              <mc:Fallback>
                <p:oleObj name="Equation" r:id="rId9" imgW="1473120" imgH="3301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122062"/>
                        <a:ext cx="1473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81200" y="1828800"/>
            <a:ext cx="3124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CC"/>
                </a:solidFill>
              </a:rPr>
              <a:t>Rearrange to put in terms of C</a:t>
            </a:r>
            <a:r>
              <a:rPr lang="en-US" sz="2000" baseline="-25000" dirty="0" smtClean="0">
                <a:solidFill>
                  <a:srgbClr val="0000CC"/>
                </a:solidFill>
              </a:rPr>
              <a:t>T</a:t>
            </a:r>
            <a:r>
              <a:rPr lang="en-US" sz="2000" dirty="0" smtClean="0">
                <a:solidFill>
                  <a:srgbClr val="0000CC"/>
                </a:solidFill>
              </a:rPr>
              <a:t>, where C</a:t>
            </a:r>
            <a:r>
              <a:rPr lang="en-US" sz="2000" baseline="-25000" dirty="0" smtClean="0">
                <a:solidFill>
                  <a:srgbClr val="0000CC"/>
                </a:solidFill>
              </a:rPr>
              <a:t>T</a:t>
            </a:r>
            <a:r>
              <a:rPr lang="en-US" sz="2000" dirty="0" smtClean="0">
                <a:solidFill>
                  <a:srgbClr val="0000CC"/>
                </a:solidFill>
              </a:rPr>
              <a:t> = N</a:t>
            </a:r>
            <a:r>
              <a:rPr lang="en-US" sz="2000" baseline="-25000" dirty="0" smtClean="0">
                <a:solidFill>
                  <a:srgbClr val="0000CC"/>
                </a:solidFill>
              </a:rPr>
              <a:t>T</a:t>
            </a:r>
            <a:r>
              <a:rPr lang="en-US" sz="2000" dirty="0" smtClean="0">
                <a:solidFill>
                  <a:srgbClr val="0000CC"/>
                </a:solidFill>
              </a:rPr>
              <a:t>/V: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142502"/>
              </p:ext>
            </p:extLst>
          </p:nvPr>
        </p:nvGraphicFramePr>
        <p:xfrm>
          <a:off x="2260600" y="2801938"/>
          <a:ext cx="952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3" name="Equation" r:id="rId11" imgW="952200" imgH="622080" progId="Equation.DSMT4">
                  <p:embed/>
                </p:oleObj>
              </mc:Choice>
              <mc:Fallback>
                <p:oleObj name="Equation" r:id="rId11" imgW="95220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2801938"/>
                        <a:ext cx="952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81000" y="2721114"/>
            <a:ext cx="1752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CC"/>
                </a:solidFill>
              </a:rPr>
              <a:t>Can we relate C</a:t>
            </a:r>
            <a:r>
              <a:rPr lang="en-US" sz="2000" baseline="-25000" dirty="0" smtClean="0">
                <a:solidFill>
                  <a:srgbClr val="0000CC"/>
                </a:solidFill>
              </a:rPr>
              <a:t>T</a:t>
            </a:r>
            <a:r>
              <a:rPr lang="en-US" sz="2000" dirty="0" smtClean="0">
                <a:solidFill>
                  <a:srgbClr val="0000CC"/>
                </a:solidFill>
              </a:rPr>
              <a:t> to </a:t>
            </a:r>
            <a:r>
              <a:rPr lang="en-US" sz="2000" dirty="0" smtClean="0">
                <a:solidFill>
                  <a:srgbClr val="0000CC"/>
                </a:solidFill>
                <a:latin typeface="Symbol" pitchFamily="18" charset="2"/>
              </a:rPr>
              <a:t>u</a:t>
            </a:r>
            <a:r>
              <a:rPr lang="en-US" sz="2000" dirty="0" smtClean="0">
                <a:solidFill>
                  <a:srgbClr val="0000CC"/>
                </a:solidFill>
              </a:rPr>
              <a:t>?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06749"/>
              </p:ext>
            </p:extLst>
          </p:nvPr>
        </p:nvGraphicFramePr>
        <p:xfrm>
          <a:off x="6997700" y="2768600"/>
          <a:ext cx="1993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4" name="Equation" r:id="rId13" imgW="1993680" imgH="660240" progId="Equation.DSMT4">
                  <p:embed/>
                </p:oleObj>
              </mc:Choice>
              <mc:Fallback>
                <p:oleObj name="Equation" r:id="rId13" imgW="1993680" imgH="660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700" y="2768600"/>
                        <a:ext cx="1993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840291"/>
              </p:ext>
            </p:extLst>
          </p:nvPr>
        </p:nvGraphicFramePr>
        <p:xfrm>
          <a:off x="4203700" y="5715000"/>
          <a:ext cx="3492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5" name="Equation" r:id="rId15" imgW="3492360" imgH="761760" progId="Equation.DSMT4">
                  <p:embed/>
                </p:oleObj>
              </mc:Choice>
              <mc:Fallback>
                <p:oleObj name="Equation" r:id="rId15" imgW="3492360" imgH="761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5715000"/>
                        <a:ext cx="3492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876800" y="2697364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CC"/>
                </a:solidFill>
              </a:rPr>
              <a:t>Rearrange to put in terms of </a:t>
            </a:r>
            <a:r>
              <a:rPr lang="en-US" sz="2000" dirty="0">
                <a:solidFill>
                  <a:srgbClr val="0000CC"/>
                </a:solidFill>
                <a:latin typeface="Symbol" pitchFamily="18" charset="2"/>
              </a:rPr>
              <a:t>u</a:t>
            </a:r>
            <a:r>
              <a:rPr lang="en-US" sz="2000" dirty="0" smtClean="0">
                <a:solidFill>
                  <a:srgbClr val="0000CC"/>
                </a:solidFill>
              </a:rPr>
              <a:t>: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" y="4904524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CC"/>
                </a:solidFill>
              </a:rPr>
              <a:t>Put in terms of </a:t>
            </a:r>
            <a:r>
              <a:rPr lang="en-US" sz="2000" dirty="0" smtClean="0">
                <a:solidFill>
                  <a:srgbClr val="0000CC"/>
                </a:solidFill>
                <a:latin typeface="Symbol" pitchFamily="18" charset="2"/>
              </a:rPr>
              <a:t>u</a:t>
            </a:r>
            <a:r>
              <a:rPr lang="en-US" sz="2000" baseline="-25000" dirty="0" smtClean="0">
                <a:solidFill>
                  <a:srgbClr val="0000CC"/>
                </a:solidFill>
                <a:latin typeface="+mj-lt"/>
              </a:rPr>
              <a:t>0</a:t>
            </a:r>
            <a:r>
              <a:rPr lang="en-US" sz="2000" dirty="0" smtClean="0">
                <a:solidFill>
                  <a:srgbClr val="0000CC"/>
                </a:solidFill>
              </a:rPr>
              <a:t>: 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85319"/>
              </p:ext>
            </p:extLst>
          </p:nvPr>
        </p:nvGraphicFramePr>
        <p:xfrm>
          <a:off x="2806700" y="4723549"/>
          <a:ext cx="2540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6" name="Equation" r:id="rId17" imgW="2539800" imgH="761760" progId="Equation.DSMT4">
                  <p:embed/>
                </p:oleObj>
              </mc:Choice>
              <mc:Fallback>
                <p:oleObj name="Equation" r:id="rId17" imgW="2539800" imgH="761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4723549"/>
                        <a:ext cx="2540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27"/>
          <p:cNvGrpSpPr/>
          <p:nvPr/>
        </p:nvGrpSpPr>
        <p:grpSpPr>
          <a:xfrm>
            <a:off x="5422900" y="3276600"/>
            <a:ext cx="3581400" cy="2286000"/>
            <a:chOff x="5562600" y="3172676"/>
            <a:chExt cx="3581400" cy="2286000"/>
          </a:xfrm>
        </p:grpSpPr>
        <p:sp>
          <p:nvSpPr>
            <p:cNvPr id="19" name="TextBox 18"/>
            <p:cNvSpPr txBox="1"/>
            <p:nvPr/>
          </p:nvSpPr>
          <p:spPr>
            <a:xfrm>
              <a:off x="5943600" y="4443013"/>
              <a:ext cx="3200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0000CC"/>
                  </a:solidFill>
                </a:rPr>
                <a:t>Use these 2 equations to put </a:t>
              </a:r>
              <a:r>
                <a:rPr lang="en-US" sz="2000" dirty="0" smtClean="0">
                  <a:solidFill>
                    <a:srgbClr val="0000CC"/>
                  </a:solidFill>
                  <a:latin typeface="Symbol" pitchFamily="18" charset="2"/>
                </a:rPr>
                <a:t>u </a:t>
              </a:r>
              <a:r>
                <a:rPr lang="en-US" sz="2000" dirty="0" smtClean="0">
                  <a:solidFill>
                    <a:srgbClr val="0000CC"/>
                  </a:solidFill>
                  <a:latin typeface="+mj-lt"/>
                </a:rPr>
                <a:t>in terms of known or measurable quantities</a:t>
              </a:r>
              <a:endParaRPr lang="en-US" sz="2000" dirty="0" smtClean="0">
                <a:solidFill>
                  <a:srgbClr val="0000CC"/>
                </a:solidFill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H="1" flipV="1">
              <a:off x="5562600" y="5029199"/>
              <a:ext cx="381000" cy="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7239000" y="3172676"/>
              <a:ext cx="673100" cy="132312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560824"/>
              </p:ext>
            </p:extLst>
          </p:nvPr>
        </p:nvGraphicFramePr>
        <p:xfrm>
          <a:off x="3288475" y="2806700"/>
          <a:ext cx="146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7" name="Equation" r:id="rId19" imgW="1460160" imgH="622080" progId="Equation.DSMT4">
                  <p:embed/>
                </p:oleObj>
              </mc:Choice>
              <mc:Fallback>
                <p:oleObj name="Equation" r:id="rId19" imgW="146016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8475" y="2806700"/>
                        <a:ext cx="146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 flipH="1">
            <a:off x="2361161" y="5736821"/>
            <a:ext cx="2286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426970" y="6107430"/>
            <a:ext cx="228600" cy="2286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5" grpId="0"/>
      <p:bldP spid="22" grpId="0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/>
              <a:t>3b. Relate </a:t>
            </a:r>
            <a:r>
              <a:rPr lang="en-US" dirty="0" smtClean="0">
                <a:latin typeface="Symbol" pitchFamily="18" charset="2"/>
              </a:rPr>
              <a:t>u</a:t>
            </a:r>
            <a:r>
              <a:rPr lang="en-US" dirty="0" smtClean="0">
                <a:latin typeface="+mn-lt"/>
              </a:rPr>
              <a:t> to X</a:t>
            </a:r>
            <a:r>
              <a:rPr lang="en-US" baseline="-25000" dirty="0" smtClean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 (continued)</a:t>
            </a:r>
            <a:endParaRPr lang="en-US" dirty="0"/>
          </a:p>
        </p:txBody>
      </p:sp>
      <p:graphicFrame>
        <p:nvGraphicFramePr>
          <p:cNvPr id="337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351"/>
              </p:ext>
            </p:extLst>
          </p:nvPr>
        </p:nvGraphicFramePr>
        <p:xfrm>
          <a:off x="3898900" y="1219200"/>
          <a:ext cx="5168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3" name="Equation" r:id="rId3" imgW="5168880" imgH="330120" progId="Equation.DSMT4">
                  <p:embed/>
                </p:oleObj>
              </mc:Choice>
              <mc:Fallback>
                <p:oleObj name="Equation" r:id="rId3" imgW="51688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219200"/>
                        <a:ext cx="5168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641343"/>
              </p:ext>
            </p:extLst>
          </p:nvPr>
        </p:nvGraphicFramePr>
        <p:xfrm>
          <a:off x="152400" y="2019300"/>
          <a:ext cx="43307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4" name="Equation" r:id="rId5" imgW="4330440" imgH="761760" progId="Equation.DSMT4">
                  <p:embed/>
                </p:oleObj>
              </mc:Choice>
              <mc:Fallback>
                <p:oleObj name="Equation" r:id="rId5" imgW="43304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019300"/>
                        <a:ext cx="43307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85800" y="5759599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When conversion is complete (X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=1):</a:t>
            </a:r>
          </a:p>
        </p:txBody>
      </p:sp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2357"/>
              </p:ext>
            </p:extLst>
          </p:nvPr>
        </p:nvGraphicFramePr>
        <p:xfrm>
          <a:off x="3282950" y="5803900"/>
          <a:ext cx="5524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5" name="Equation" r:id="rId7" imgW="5524200" imgH="698400" progId="Equation.DSMT4">
                  <p:embed/>
                </p:oleObj>
              </mc:Choice>
              <mc:Fallback>
                <p:oleObj name="Equation" r:id="rId7" imgW="55242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5803900"/>
                        <a:ext cx="55245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599649"/>
              </p:ext>
            </p:extLst>
          </p:nvPr>
        </p:nvGraphicFramePr>
        <p:xfrm>
          <a:off x="609600" y="1066800"/>
          <a:ext cx="3175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6" name="Equation" r:id="rId9" imgW="3174840" imgH="761760" progId="Equation.DSMT4">
                  <p:embed/>
                </p:oleObj>
              </mc:Choice>
              <mc:Fallback>
                <p:oleObj name="Equation" r:id="rId9" imgW="31748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066800"/>
                        <a:ext cx="3175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791975"/>
              </p:ext>
            </p:extLst>
          </p:nvPr>
        </p:nvGraphicFramePr>
        <p:xfrm>
          <a:off x="5410200" y="4023425"/>
          <a:ext cx="237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7" name="Equation" r:id="rId11" imgW="2374560" imgH="330120" progId="Equation.DSMT4">
                  <p:embed/>
                </p:oleObj>
              </mc:Choice>
              <mc:Fallback>
                <p:oleObj name="Equation" r:id="rId11" imgW="23745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23425"/>
                        <a:ext cx="237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071810"/>
              </p:ext>
            </p:extLst>
          </p:nvPr>
        </p:nvGraphicFramePr>
        <p:xfrm>
          <a:off x="1295400" y="3810000"/>
          <a:ext cx="3975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8" name="Equation" r:id="rId13" imgW="3974760" imgH="761760" progId="Equation.DSMT4">
                  <p:embed/>
                </p:oleObj>
              </mc:Choice>
              <mc:Fallback>
                <p:oleObj name="Equation" r:id="rId13" imgW="39747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810000"/>
                        <a:ext cx="3975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326124"/>
              </p:ext>
            </p:extLst>
          </p:nvPr>
        </p:nvGraphicFramePr>
        <p:xfrm>
          <a:off x="4648200" y="2019300"/>
          <a:ext cx="4343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9" name="Equation" r:id="rId15" imgW="4343400" imgH="761760" progId="Equation.DSMT4">
                  <p:embed/>
                </p:oleObj>
              </mc:Choice>
              <mc:Fallback>
                <p:oleObj name="Equation" r:id="rId15" imgW="4343400" imgH="7617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019300"/>
                        <a:ext cx="4343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749932"/>
              </p:ext>
            </p:extLst>
          </p:nvPr>
        </p:nvGraphicFramePr>
        <p:xfrm>
          <a:off x="641350" y="2946400"/>
          <a:ext cx="7861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0" name="Equation" r:id="rId17" imgW="7860960" imgH="787320" progId="Equation.DSMT4">
                  <p:embed/>
                </p:oleObj>
              </mc:Choice>
              <mc:Fallback>
                <p:oleObj name="Equation" r:id="rId17" imgW="7860960" imgH="787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2946400"/>
                        <a:ext cx="7861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828056"/>
              </p:ext>
            </p:extLst>
          </p:nvPr>
        </p:nvGraphicFramePr>
        <p:xfrm>
          <a:off x="2590800" y="4722750"/>
          <a:ext cx="3962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91" name="Equation" r:id="rId19" imgW="3962160" imgH="863280" progId="Equation.DSMT4">
                  <p:embed/>
                </p:oleObj>
              </mc:Choice>
              <mc:Fallback>
                <p:oleObj name="Equation" r:id="rId19" imgW="3962160" imgH="8632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22750"/>
                        <a:ext cx="3962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55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4b. Put it all together (flow reactor)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19200"/>
            <a:ext cx="853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6600"/>
                </a:solidFill>
              </a:rPr>
              <a:t>Flow:</a:t>
            </a:r>
          </a:p>
        </p:txBody>
      </p:sp>
      <p:graphicFrame>
        <p:nvGraphicFramePr>
          <p:cNvPr id="348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822207"/>
              </p:ext>
            </p:extLst>
          </p:nvPr>
        </p:nvGraphicFramePr>
        <p:xfrm>
          <a:off x="4541838" y="1962150"/>
          <a:ext cx="41910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5" name="Equation" r:id="rId3" imgW="4190760" imgH="1130040" progId="Equation.DSMT4">
                  <p:embed/>
                </p:oleObj>
              </mc:Choice>
              <mc:Fallback>
                <p:oleObj name="Equation" r:id="rId3" imgW="419076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8" y="1962150"/>
                        <a:ext cx="41910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939318"/>
              </p:ext>
            </p:extLst>
          </p:nvPr>
        </p:nvGraphicFramePr>
        <p:xfrm>
          <a:off x="3684270" y="3505200"/>
          <a:ext cx="4013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6" name="Equation" r:id="rId5" imgW="4012920" imgH="761760" progId="Equation.DSMT4">
                  <p:embed/>
                </p:oleObj>
              </mc:Choice>
              <mc:Fallback>
                <p:oleObj name="Equation" r:id="rId5" imgW="40129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270" y="3505200"/>
                        <a:ext cx="4013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33125" y="5943600"/>
            <a:ext cx="887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For a given X</a:t>
            </a:r>
            <a:r>
              <a:rPr lang="en-US" sz="2400" baseline="-25000" dirty="0" smtClean="0">
                <a:solidFill>
                  <a:srgbClr val="7030A0"/>
                </a:solidFill>
              </a:rPr>
              <a:t>A</a:t>
            </a:r>
            <a:r>
              <a:rPr lang="en-US" sz="2400" dirty="0" smtClean="0">
                <a:solidFill>
                  <a:srgbClr val="7030A0"/>
                </a:solidFill>
              </a:rPr>
              <a:t>, we can calculate </a:t>
            </a:r>
            <a:r>
              <a:rPr lang="en-US" sz="2400" dirty="0" err="1" smtClean="0">
                <a:solidFill>
                  <a:srgbClr val="7030A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400" dirty="0" smtClean="0">
                <a:solidFill>
                  <a:srgbClr val="7030A0"/>
                </a:solidFill>
              </a:rPr>
              <a:t> and plug the </a:t>
            </a:r>
            <a:r>
              <a:rPr lang="en-US" sz="2400" dirty="0" err="1" smtClean="0">
                <a:solidFill>
                  <a:srgbClr val="7030A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400" dirty="0" smtClean="0">
                <a:solidFill>
                  <a:srgbClr val="7030A0"/>
                </a:solidFill>
              </a:rPr>
              <a:t> into –</a:t>
            </a:r>
            <a:r>
              <a:rPr lang="en-US" sz="2400" dirty="0" err="1" smtClean="0">
                <a:solidFill>
                  <a:srgbClr val="7030A0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400" dirty="0" smtClean="0">
                <a:solidFill>
                  <a:srgbClr val="7030A0"/>
                </a:solidFill>
              </a:rPr>
              <a:t>=</a:t>
            </a:r>
            <a:r>
              <a:rPr lang="en-US" sz="2400" dirty="0" err="1" smtClean="0">
                <a:solidFill>
                  <a:srgbClr val="7030A0"/>
                </a:solidFill>
              </a:rPr>
              <a:t>kC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400" baseline="30000" dirty="0" err="1" smtClean="0">
                <a:solidFill>
                  <a:srgbClr val="7030A0"/>
                </a:solidFill>
              </a:rPr>
              <a:t>n</a:t>
            </a:r>
            <a:endParaRPr lang="en-US" sz="2400" dirty="0" smtClean="0">
              <a:solidFill>
                <a:srgbClr val="7030A0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379130"/>
              </p:ext>
            </p:extLst>
          </p:nvPr>
        </p:nvGraphicFramePr>
        <p:xfrm>
          <a:off x="1389063" y="1082675"/>
          <a:ext cx="812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7" name="Equation" r:id="rId7" imgW="812520" imgH="672840" progId="Equation.DSMT4">
                  <p:embed/>
                </p:oleObj>
              </mc:Choice>
              <mc:Fallback>
                <p:oleObj name="Equation" r:id="rId7" imgW="81252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063" y="1082675"/>
                        <a:ext cx="812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231573"/>
              </p:ext>
            </p:extLst>
          </p:nvPr>
        </p:nvGraphicFramePr>
        <p:xfrm>
          <a:off x="5892800" y="1082675"/>
          <a:ext cx="2120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38" name="Equation" r:id="rId9" imgW="2120760" imgH="672840" progId="Equation.DSMT4">
                  <p:embed/>
                </p:oleObj>
              </mc:Choice>
              <mc:Fallback>
                <p:oleObj name="Equation" r:id="rId9" imgW="212076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2800" y="1082675"/>
                        <a:ext cx="2120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2773680" y="1019175"/>
            <a:ext cx="2590800" cy="447675"/>
            <a:chOff x="2773680" y="1066740"/>
            <a:chExt cx="2590800" cy="447675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03919782"/>
                </p:ext>
              </p:extLst>
            </p:nvPr>
          </p:nvGraphicFramePr>
          <p:xfrm>
            <a:off x="2979738" y="1066740"/>
            <a:ext cx="2241550" cy="447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539" name="Equation" r:id="rId11" imgW="2031840" imgH="406080" progId="Equation.DSMT4">
                    <p:embed/>
                  </p:oleObj>
                </mc:Choice>
                <mc:Fallback>
                  <p:oleObj name="Equation" r:id="rId11" imgW="2031840" imgH="4060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9738" y="1066740"/>
                          <a:ext cx="2241550" cy="4476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1" name="Straight Arrow Connector 10"/>
            <p:cNvCxnSpPr/>
            <p:nvPr/>
          </p:nvCxnSpPr>
          <p:spPr>
            <a:xfrm>
              <a:off x="2773680" y="1510695"/>
              <a:ext cx="25908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567690" y="1981200"/>
            <a:ext cx="3840480" cy="762000"/>
            <a:chOff x="567690" y="1981200"/>
            <a:chExt cx="3840480" cy="762000"/>
          </a:xfrm>
        </p:grpSpPr>
        <p:graphicFrame>
          <p:nvGraphicFramePr>
            <p:cNvPr id="1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69733609"/>
                </p:ext>
              </p:extLst>
            </p:nvPr>
          </p:nvGraphicFramePr>
          <p:xfrm>
            <a:off x="647700" y="1981200"/>
            <a:ext cx="354330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540" name="Equation" r:id="rId13" imgW="3543120" imgH="761760" progId="Equation.DSMT4">
                    <p:embed/>
                  </p:oleObj>
                </mc:Choice>
                <mc:Fallback>
                  <p:oleObj name="Equation" r:id="rId13" imgW="3543120" imgH="7617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7700" y="1981200"/>
                          <a:ext cx="354330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" name="Straight Arrow Connector 21"/>
            <p:cNvCxnSpPr/>
            <p:nvPr/>
          </p:nvCxnSpPr>
          <p:spPr>
            <a:xfrm>
              <a:off x="567690" y="2743200"/>
              <a:ext cx="38404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1600200" y="3454400"/>
            <a:ext cx="1371600" cy="749300"/>
            <a:chOff x="1554480" y="3454400"/>
            <a:chExt cx="1371600" cy="749300"/>
          </a:xfrm>
        </p:grpSpPr>
        <p:graphicFrame>
          <p:nvGraphicFramePr>
            <p:cNvPr id="34820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4532533"/>
                </p:ext>
              </p:extLst>
            </p:nvPr>
          </p:nvGraphicFramePr>
          <p:xfrm>
            <a:off x="1687830" y="3454400"/>
            <a:ext cx="1054100" cy="749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541" name="Equation" r:id="rId15" imgW="1054080" imgH="749160" progId="Equation.DSMT4">
                    <p:embed/>
                  </p:oleObj>
                </mc:Choice>
                <mc:Fallback>
                  <p:oleObj name="Equation" r:id="rId15" imgW="1054080" imgH="7491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7830" y="3454400"/>
                          <a:ext cx="1054100" cy="749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5" name="Straight Arrow Connector 24"/>
            <p:cNvCxnSpPr/>
            <p:nvPr/>
          </p:nvCxnSpPr>
          <p:spPr>
            <a:xfrm>
              <a:off x="1554480" y="4191000"/>
              <a:ext cx="13716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3581400" y="3429000"/>
            <a:ext cx="4495800" cy="1143000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23" name="Rectangle 22"/>
          <p:cNvSpPr/>
          <p:nvPr/>
        </p:nvSpPr>
        <p:spPr>
          <a:xfrm>
            <a:off x="3505200" y="3329940"/>
            <a:ext cx="4267200" cy="1219200"/>
          </a:xfrm>
          <a:prstGeom prst="rect">
            <a:avLst/>
          </a:prstGeom>
          <a:ln w="28575">
            <a:solidFill>
              <a:srgbClr val="006600"/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759097" y="4953000"/>
            <a:ext cx="762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6600"/>
                </a:solidFill>
              </a:rPr>
              <a:t>This is the same equation as that for the batch reactor!</a:t>
            </a:r>
          </a:p>
        </p:txBody>
      </p:sp>
    </p:spTree>
    <p:extLst>
      <p:ext uri="{BB962C8B-B14F-4D97-AF65-F5344CB8AC3E}">
        <p14:creationId xmlns:p14="http://schemas.microsoft.com/office/powerpoint/2010/main" val="108384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3" grpId="0" animBg="1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Summary: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j</a:t>
            </a:r>
            <a:r>
              <a:rPr lang="en-US" dirty="0" smtClean="0"/>
              <a:t> in terms of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19200"/>
            <a:ext cx="9829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CC"/>
                </a:solidFill>
              </a:rPr>
              <a:t>Batch:</a:t>
            </a:r>
          </a:p>
        </p:txBody>
      </p:sp>
      <p:graphicFrame>
        <p:nvGraphicFramePr>
          <p:cNvPr id="348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739006"/>
              </p:ext>
            </p:extLst>
          </p:nvPr>
        </p:nvGraphicFramePr>
        <p:xfrm>
          <a:off x="2047875" y="1060450"/>
          <a:ext cx="42799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2" name="Equation" r:id="rId3" imgW="4279680" imgH="1130040" progId="Equation.DSMT4">
                  <p:embed/>
                </p:oleObj>
              </mc:Choice>
              <mc:Fallback>
                <p:oleObj name="Equation" r:id="rId3" imgW="427968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75" y="1060450"/>
                        <a:ext cx="42799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972314"/>
              </p:ext>
            </p:extLst>
          </p:nvPr>
        </p:nvGraphicFramePr>
        <p:xfrm>
          <a:off x="2392363" y="2362200"/>
          <a:ext cx="4279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3" name="Equation" r:id="rId5" imgW="4279680" imgH="761760" progId="Equation.DSMT4">
                  <p:embed/>
                </p:oleObj>
              </mc:Choice>
              <mc:Fallback>
                <p:oleObj name="Equation" r:id="rId5" imgW="42796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363" y="2362200"/>
                        <a:ext cx="42799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062425"/>
              </p:ext>
            </p:extLst>
          </p:nvPr>
        </p:nvGraphicFramePr>
        <p:xfrm>
          <a:off x="7010400" y="1231900"/>
          <a:ext cx="1104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4" name="Equation" r:id="rId7" imgW="1104840" imgH="787320" progId="Equation.DSMT4">
                  <p:embed/>
                </p:oleObj>
              </mc:Choice>
              <mc:Fallback>
                <p:oleObj name="Equation" r:id="rId7" imgW="110484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231900"/>
                        <a:ext cx="11049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3606800"/>
            <a:ext cx="853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6600"/>
                </a:solidFill>
              </a:rPr>
              <a:t>Flow:</a:t>
            </a:r>
          </a:p>
        </p:txBody>
      </p:sp>
      <p:graphicFrame>
        <p:nvGraphicFramePr>
          <p:cNvPr id="348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140018"/>
              </p:ext>
            </p:extLst>
          </p:nvPr>
        </p:nvGraphicFramePr>
        <p:xfrm>
          <a:off x="2078038" y="3422650"/>
          <a:ext cx="41910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5" name="Equation" r:id="rId9" imgW="4190760" imgH="1130040" progId="Equation.DSMT4">
                  <p:embed/>
                </p:oleObj>
              </mc:Choice>
              <mc:Fallback>
                <p:oleObj name="Equation" r:id="rId9" imgW="419076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3422650"/>
                        <a:ext cx="41910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216274"/>
              </p:ext>
            </p:extLst>
          </p:nvPr>
        </p:nvGraphicFramePr>
        <p:xfrm>
          <a:off x="7112000" y="3619500"/>
          <a:ext cx="1003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6" name="Equation" r:id="rId11" imgW="1002960" imgH="736560" progId="Equation.DSMT4">
                  <p:embed/>
                </p:oleObj>
              </mc:Choice>
              <mc:Fallback>
                <p:oleObj name="Equation" r:id="rId11" imgW="10029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0" y="3619500"/>
                        <a:ext cx="1003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420705"/>
              </p:ext>
            </p:extLst>
          </p:nvPr>
        </p:nvGraphicFramePr>
        <p:xfrm>
          <a:off x="2400300" y="4724400"/>
          <a:ext cx="4279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07" name="Equation" r:id="rId13" imgW="4279680" imgH="761760" progId="Equation.DSMT4">
                  <p:embed/>
                </p:oleObj>
              </mc:Choice>
              <mc:Fallback>
                <p:oleObj name="Equation" r:id="rId13" imgW="42796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4724400"/>
                        <a:ext cx="42799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385070" y="5486400"/>
            <a:ext cx="6373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This is the same equation as that for the batch reactor!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3125" y="6019800"/>
            <a:ext cx="8877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For a given X</a:t>
            </a:r>
            <a:r>
              <a:rPr lang="en-US" sz="2400" baseline="-25000" dirty="0" smtClean="0">
                <a:solidFill>
                  <a:srgbClr val="7030A0"/>
                </a:solidFill>
              </a:rPr>
              <a:t>A</a:t>
            </a:r>
            <a:r>
              <a:rPr lang="en-US" sz="2400" dirty="0" smtClean="0">
                <a:solidFill>
                  <a:srgbClr val="7030A0"/>
                </a:solidFill>
              </a:rPr>
              <a:t>, we can calculate </a:t>
            </a:r>
            <a:r>
              <a:rPr lang="en-US" sz="2400" dirty="0" err="1" smtClean="0">
                <a:solidFill>
                  <a:srgbClr val="7030A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400" dirty="0" smtClean="0">
                <a:solidFill>
                  <a:srgbClr val="7030A0"/>
                </a:solidFill>
              </a:rPr>
              <a:t> and plug the </a:t>
            </a:r>
            <a:r>
              <a:rPr lang="en-US" sz="2400" dirty="0" err="1" smtClean="0">
                <a:solidFill>
                  <a:srgbClr val="7030A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400" dirty="0" smtClean="0">
                <a:solidFill>
                  <a:srgbClr val="7030A0"/>
                </a:solidFill>
              </a:rPr>
              <a:t> into –</a:t>
            </a:r>
            <a:r>
              <a:rPr lang="en-US" sz="2400" dirty="0" err="1" smtClean="0">
                <a:solidFill>
                  <a:srgbClr val="7030A0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A</a:t>
            </a:r>
            <a:r>
              <a:rPr lang="en-US" sz="2400" dirty="0" smtClean="0">
                <a:solidFill>
                  <a:srgbClr val="7030A0"/>
                </a:solidFill>
              </a:rPr>
              <a:t>=</a:t>
            </a:r>
            <a:r>
              <a:rPr lang="en-US" sz="2400" dirty="0" err="1" smtClean="0">
                <a:solidFill>
                  <a:srgbClr val="7030A0"/>
                </a:solidFill>
              </a:rPr>
              <a:t>kC</a:t>
            </a:r>
            <a:r>
              <a:rPr lang="en-US" sz="24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400" baseline="30000" dirty="0" err="1" smtClean="0">
                <a:solidFill>
                  <a:srgbClr val="7030A0"/>
                </a:solidFill>
              </a:rPr>
              <a:t>n</a:t>
            </a:r>
            <a:endParaRPr lang="en-US" sz="2400" dirty="0" smtClean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125" y="3276600"/>
            <a:ext cx="8877751" cy="2743200"/>
          </a:xfrm>
          <a:prstGeom prst="rect">
            <a:avLst/>
          </a:prstGeom>
          <a:ln w="19050">
            <a:solidFill>
              <a:srgbClr val="006600"/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152400" y="990600"/>
            <a:ext cx="8877751" cy="2194560"/>
          </a:xfrm>
          <a:prstGeom prst="rect">
            <a:avLst/>
          </a:prstGeom>
          <a:ln w="19050">
            <a:solidFill>
              <a:srgbClr val="0000CC"/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1413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/>
          <a:srcRect r="42971"/>
          <a:stretch>
            <a:fillRect/>
          </a:stretch>
        </p:blipFill>
        <p:spPr>
          <a:xfrm>
            <a:off x="304800" y="3896296"/>
            <a:ext cx="4327525" cy="2811463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4648200" y="44958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7713" indent="-747713"/>
            <a:r>
              <a:rPr lang="en-US" sz="2400" dirty="0" smtClean="0"/>
              <a:t>Area = V</a:t>
            </a:r>
            <a:r>
              <a:rPr lang="en-US" sz="2400" baseline="-25000" dirty="0" smtClean="0"/>
              <a:t>PFR</a:t>
            </a:r>
            <a:r>
              <a:rPr lang="en-US" sz="2400" dirty="0" smtClean="0"/>
              <a:t> or </a:t>
            </a:r>
            <a:r>
              <a:rPr lang="en-US" sz="2400" dirty="0" err="1" smtClean="0"/>
              <a:t>W</a:t>
            </a:r>
            <a:r>
              <a:rPr lang="en-US" sz="2400" baseline="-25000" dirty="0" err="1" smtClean="0"/>
              <a:t>catalyst</a:t>
            </a:r>
            <a:r>
              <a:rPr lang="en-US" sz="2400" baseline="-25000" dirty="0" smtClean="0"/>
              <a:t>, PBR</a:t>
            </a:r>
            <a:r>
              <a:rPr lang="en-US" sz="2400" dirty="0" smtClean="0"/>
              <a:t>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844919"/>
              </p:ext>
            </p:extLst>
          </p:nvPr>
        </p:nvGraphicFramePr>
        <p:xfrm>
          <a:off x="6632575" y="5202809"/>
          <a:ext cx="2359025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6" name="Equation" r:id="rId5" imgW="1904760" imgH="749160" progId="Equation.3">
                  <p:embed/>
                </p:oleObj>
              </mc:Choice>
              <mc:Fallback>
                <p:oleObj name="Equation" r:id="rId5" imgW="190476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2575" y="5202809"/>
                        <a:ext cx="2359025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Sizing PFRs &amp; PBRs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" y="83820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can determine the volume (catalyst weight) of a PFR (PBR) required to achieve a specific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if we know how the reaction rate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depends on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endParaRPr lang="en-US" sz="2000" dirty="0" smtClean="0"/>
          </a:p>
        </p:txBody>
      </p:sp>
      <p:graphicFrame>
        <p:nvGraphicFramePr>
          <p:cNvPr id="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858328"/>
              </p:ext>
            </p:extLst>
          </p:nvPr>
        </p:nvGraphicFramePr>
        <p:xfrm>
          <a:off x="2452688" y="1530350"/>
          <a:ext cx="57308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7" name="Equation" r:id="rId7" imgW="5715000" imgH="787320" progId="Equation.3">
                  <p:embed/>
                </p:oleObj>
              </mc:Choice>
              <mc:Fallback>
                <p:oleObj name="Equation" r:id="rId7" imgW="5715000" imgH="787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1530350"/>
                        <a:ext cx="5730875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15240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Ideal PFR design eq.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5275" y="3200400"/>
            <a:ext cx="85534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Plot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(Experimentally determined numerical values) 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V</a:t>
            </a:r>
            <a:r>
              <a:rPr lang="en-US" sz="2000" baseline="-25000" dirty="0" smtClean="0"/>
              <a:t>PFR</a:t>
            </a:r>
            <a:r>
              <a:rPr lang="en-US" sz="2000" dirty="0" smtClean="0"/>
              <a:t> (W</a:t>
            </a:r>
            <a:r>
              <a:rPr lang="en-US" sz="2000" baseline="-25000" dirty="0" smtClean="0"/>
              <a:t>PBR</a:t>
            </a:r>
            <a:r>
              <a:rPr lang="en-US" sz="2000" dirty="0" smtClean="0"/>
              <a:t>) is the area under the curve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A,exit</a:t>
            </a:r>
            <a:endParaRPr lang="en-US" sz="2000" dirty="0" smtClean="0"/>
          </a:p>
        </p:txBody>
      </p:sp>
      <p:graphicFrame>
        <p:nvGraphicFramePr>
          <p:cNvPr id="8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012616"/>
              </p:ext>
            </p:extLst>
          </p:nvPr>
        </p:nvGraphicFramePr>
        <p:xfrm>
          <a:off x="2382837" y="2367973"/>
          <a:ext cx="592296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8" name="Equation" r:id="rId9" imgW="5905440" imgH="787320" progId="Equation.3">
                  <p:embed/>
                </p:oleObj>
              </mc:Choice>
              <mc:Fallback>
                <p:oleObj name="Equation" r:id="rId9" imgW="5905440" imgH="787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2837" y="2367973"/>
                        <a:ext cx="5922963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5800" y="2437823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Ideal PBR design eq.</a:t>
            </a:r>
          </a:p>
        </p:txBody>
      </p:sp>
      <p:graphicFrame>
        <p:nvGraphicFramePr>
          <p:cNvPr id="717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989673"/>
              </p:ext>
            </p:extLst>
          </p:nvPr>
        </p:nvGraphicFramePr>
        <p:xfrm>
          <a:off x="4191000" y="5124450"/>
          <a:ext cx="2201862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9" name="Equation" r:id="rId11" imgW="1777680" imgH="749160" progId="Equation.3">
                  <p:embed/>
                </p:oleObj>
              </mc:Choice>
              <mc:Fallback>
                <p:oleObj name="Equation" r:id="rId11" imgW="177768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124450"/>
                        <a:ext cx="2201862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489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Numerical Evaluation of Integrals (A.4)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914400"/>
            <a:ext cx="4040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Simpson’s one-third rule (3-point):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267200" y="1295400"/>
          <a:ext cx="457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4" name="Equation" r:id="rId3" imgW="4572000" imgH="914400" progId="Equation.3">
                  <p:embed/>
                </p:oleObj>
              </mc:Choice>
              <mc:Fallback>
                <p:oleObj name="Equation" r:id="rId3" imgW="45720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295400"/>
                        <a:ext cx="457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838700" y="2209800"/>
          <a:ext cx="3429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5" name="Equation" r:id="rId5" imgW="3429000" imgH="723600" progId="Equation.3">
                  <p:embed/>
                </p:oleObj>
              </mc:Choice>
              <mc:Fallback>
                <p:oleObj name="Equation" r:id="rId5" imgW="342900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209800"/>
                        <a:ext cx="34290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18160" y="914400"/>
            <a:ext cx="31102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Trapezoidal rule (2-point):</a:t>
            </a:r>
          </a:p>
        </p:txBody>
      </p:sp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518160" y="1295400"/>
          <a:ext cx="3390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6" name="Equation" r:id="rId7" imgW="3390840" imgH="914400" progId="Equation.3">
                  <p:embed/>
                </p:oleObj>
              </mc:Choice>
              <mc:Fallback>
                <p:oleObj name="Equation" r:id="rId7" imgW="339084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" y="1295400"/>
                        <a:ext cx="3390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1356360" y="22098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7" name="Equation" r:id="rId9" imgW="1498320" imgH="380880" progId="Equation.3">
                  <p:embed/>
                </p:oleObj>
              </mc:Choice>
              <mc:Fallback>
                <p:oleObj name="Equation" r:id="rId9" imgW="149832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360" y="2209800"/>
                        <a:ext cx="1498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98120" y="914400"/>
            <a:ext cx="393192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229100" y="914400"/>
            <a:ext cx="472440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22300" y="3322320"/>
            <a:ext cx="43815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Simpson’s three-eights rule (4-point):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014107"/>
              </p:ext>
            </p:extLst>
          </p:nvPr>
        </p:nvGraphicFramePr>
        <p:xfrm>
          <a:off x="393700" y="3886200"/>
          <a:ext cx="5880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8" name="Equation" r:id="rId11" imgW="5879880" imgH="914400" progId="Equation.3">
                  <p:embed/>
                </p:oleObj>
              </mc:Choice>
              <mc:Fallback>
                <p:oleObj name="Equation" r:id="rId11" imgW="587988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3886200"/>
                        <a:ext cx="58801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219630"/>
              </p:ext>
            </p:extLst>
          </p:nvPr>
        </p:nvGraphicFramePr>
        <p:xfrm>
          <a:off x="6794500" y="4076700"/>
          <a:ext cx="1778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49" name="Equation" r:id="rId13" imgW="1777680" imgH="723600" progId="Equation.3">
                  <p:embed/>
                </p:oleObj>
              </mc:Choice>
              <mc:Fallback>
                <p:oleObj name="Equation" r:id="rId13" imgW="177768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4076700"/>
                        <a:ext cx="17780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268715"/>
              </p:ext>
            </p:extLst>
          </p:nvPr>
        </p:nvGraphicFramePr>
        <p:xfrm>
          <a:off x="5346700" y="3505200"/>
          <a:ext cx="340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0" name="Equation" r:id="rId15" imgW="3403440" imgH="380880" progId="Equation.3">
                  <p:embed/>
                </p:oleObj>
              </mc:Choice>
              <mc:Fallback>
                <p:oleObj name="Equation" r:id="rId15" imgW="340344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505200"/>
                        <a:ext cx="3403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190500" y="3246120"/>
            <a:ext cx="8763000" cy="16459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23824" y="5074920"/>
            <a:ext cx="4011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Simpson’s five-point </a:t>
            </a:r>
            <a:r>
              <a:rPr lang="en-US" sz="2000" dirty="0" err="1" smtClean="0"/>
              <a:t>quadrature</a:t>
            </a:r>
            <a:r>
              <a:rPr lang="en-US" sz="2000" dirty="0" smtClean="0"/>
              <a:t> :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527281"/>
              </p:ext>
            </p:extLst>
          </p:nvPr>
        </p:nvGraphicFramePr>
        <p:xfrm>
          <a:off x="190499" y="5440871"/>
          <a:ext cx="6896101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1" name="Equation" r:id="rId17" imgW="6895800" imgH="914400" progId="Equation.3">
                  <p:embed/>
                </p:oleObj>
              </mc:Choice>
              <mc:Fallback>
                <p:oleObj name="Equation" r:id="rId17" imgW="68958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499" y="5440871"/>
                        <a:ext cx="6896101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643002"/>
              </p:ext>
            </p:extLst>
          </p:nvPr>
        </p:nvGraphicFramePr>
        <p:xfrm>
          <a:off x="7261860" y="5512308"/>
          <a:ext cx="1790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52" name="Equation" r:id="rId19" imgW="1790640" imgH="723600" progId="Equation.3">
                  <p:embed/>
                </p:oleObj>
              </mc:Choice>
              <mc:Fallback>
                <p:oleObj name="Equation" r:id="rId19" imgW="179064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860" y="5512308"/>
                        <a:ext cx="1790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192024" y="4983480"/>
            <a:ext cx="8763000" cy="1493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7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081" y="990600"/>
            <a:ext cx="3072384" cy="27432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80183"/>
            <a:ext cx="3276600" cy="27432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2" t="7775" r="10598"/>
          <a:stretch/>
        </p:blipFill>
        <p:spPr>
          <a:xfrm>
            <a:off x="3224814" y="3839817"/>
            <a:ext cx="3219057" cy="27432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" r="9043"/>
          <a:stretch/>
        </p:blipFill>
        <p:spPr>
          <a:xfrm>
            <a:off x="18820" y="921027"/>
            <a:ext cx="3151763" cy="2801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Review: 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8677" y="1295400"/>
            <a:ext cx="122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 CSTRs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4300" y="1295400"/>
            <a:ext cx="1040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 PFRs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4191000"/>
            <a:ext cx="1656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CSTR</a:t>
            </a:r>
            <a:r>
              <a:rPr lang="en-US" sz="2000" dirty="0" smtClean="0">
                <a:latin typeface="Arial"/>
                <a:cs typeface="Arial"/>
              </a:rPr>
              <a:t>→PFR</a:t>
            </a:r>
            <a:endParaRPr lang="en-US" sz="20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836965" y="563880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CSTR1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563880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PFR2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5400" y="281940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PFR2</a:t>
            </a:r>
            <a:endParaRPr lang="en-US" sz="20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803564" y="2860964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CSTR1</a:t>
            </a:r>
            <a:endParaRPr lang="en-US" sz="20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1981200" y="259080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CSTR2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289560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PFR1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28412" y="569589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PFR1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47167" y="548640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CSTR2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6477000" y="4648200"/>
            <a:ext cx="2057400" cy="12192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lnSpc>
                <a:spcPct val="110000"/>
              </a:lnSpc>
              <a:defRPr/>
            </a:pPr>
            <a:r>
              <a:rPr kumimoji="0" lang="en-GB" altLang="zh-TW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GB" altLang="zh-TW" sz="20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CSTR1</a:t>
            </a:r>
            <a:r>
              <a:rPr kumimoji="0" lang="en-GB" altLang="zh-TW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+ V</a:t>
            </a:r>
            <a:r>
              <a:rPr kumimoji="0" lang="en-GB" altLang="zh-TW" sz="20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PFR2</a:t>
            </a:r>
          </a:p>
          <a:p>
            <a:pPr lvl="0" algn="ctr">
              <a:lnSpc>
                <a:spcPct val="110000"/>
              </a:lnSpc>
              <a:defRPr/>
            </a:pPr>
            <a:r>
              <a:rPr kumimoji="0" lang="en-GB" altLang="zh-TW" sz="20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altLang="zh-TW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≠</a:t>
            </a:r>
            <a:r>
              <a:rPr kumimoji="0" lang="en-GB" altLang="zh-TW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lvl="0" algn="ctr">
              <a:lnSpc>
                <a:spcPct val="110000"/>
              </a:lnSpc>
              <a:defRPr/>
            </a:pPr>
            <a:r>
              <a:rPr kumimoji="0" lang="en-GB" altLang="zh-TW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lang="en-GB" altLang="zh-TW" sz="2000" baseline="-25000" dirty="0" smtClean="0"/>
              <a:t>PFR1 </a:t>
            </a:r>
            <a:r>
              <a:rPr lang="en-GB" altLang="zh-TW" sz="2000" dirty="0" smtClean="0"/>
              <a:t>+ C</a:t>
            </a:r>
            <a:r>
              <a:rPr kumimoji="0" lang="en-GB" altLang="zh-TW" sz="2000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CSTR2</a:t>
            </a:r>
            <a:endParaRPr kumimoji="0" lang="en-GB" altLang="zh-TW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25433" y="4114800"/>
            <a:ext cx="1656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PFR</a:t>
            </a:r>
            <a:r>
              <a:rPr lang="en-US" sz="2000" dirty="0" smtClean="0">
                <a:latin typeface="Arial"/>
                <a:cs typeface="Arial"/>
              </a:rPr>
              <a:t>→</a:t>
            </a:r>
            <a:r>
              <a:rPr lang="en-US" sz="2000" dirty="0" smtClean="0">
                <a:solidFill>
                  <a:schemeClr val="bg1"/>
                </a:solidFill>
                <a:latin typeface="Arial"/>
                <a:cs typeface="Arial"/>
              </a:rPr>
              <a:t>CSTR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304661"/>
              </p:ext>
            </p:extLst>
          </p:nvPr>
        </p:nvGraphicFramePr>
        <p:xfrm>
          <a:off x="6553200" y="838200"/>
          <a:ext cx="469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86" name="Equation" r:id="rId7" imgW="469800" imgH="685800" progId="Equation.3">
                  <p:embed/>
                </p:oleObj>
              </mc:Choice>
              <mc:Fallback>
                <p:oleObj name="Equation" r:id="rId7" imgW="469800" imgH="685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838200"/>
                        <a:ext cx="469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39265"/>
              </p:ext>
            </p:extLst>
          </p:nvPr>
        </p:nvGraphicFramePr>
        <p:xfrm>
          <a:off x="6197600" y="1905000"/>
          <a:ext cx="2946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87" name="Equation" r:id="rId9" imgW="2946240" imgH="545760" progId="Equation.3">
                  <p:embed/>
                </p:oleObj>
              </mc:Choice>
              <mc:Fallback>
                <p:oleObj name="Equation" r:id="rId9" imgW="2946240" imgH="5457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1905000"/>
                        <a:ext cx="29464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248400" y="990600"/>
            <a:ext cx="278634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        is</a:t>
            </a:r>
            <a:r>
              <a:rPr lang="en-US" sz="2000" dirty="0" smtClean="0">
                <a:solidFill>
                  <a:srgbClr val="C00000"/>
                </a:solidFill>
              </a:rPr>
              <a:t> monotonically</a:t>
            </a:r>
          </a:p>
          <a:p>
            <a:r>
              <a:rPr lang="en-US" sz="12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increasing</a:t>
            </a:r>
            <a:r>
              <a:rPr lang="en-US" sz="2000" dirty="0" smtClean="0"/>
              <a:t> then: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861053"/>
              </p:ext>
            </p:extLst>
          </p:nvPr>
        </p:nvGraphicFramePr>
        <p:xfrm>
          <a:off x="6159500" y="2667000"/>
          <a:ext cx="2984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88" name="Equation" r:id="rId11" imgW="2984400" imgH="545760" progId="Equation.3">
                  <p:embed/>
                </p:oleObj>
              </mc:Choice>
              <mc:Fallback>
                <p:oleObj name="Equation" r:id="rId11" imgW="2984400" imgH="54576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2667000"/>
                        <a:ext cx="2984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L4: Rate Laws &amp; Stoichiometry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24738" y="2362200"/>
            <a:ext cx="6694525" cy="374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FF"/>
                </a:solidFill>
              </a:rPr>
              <a:t>Reaction Rates </a:t>
            </a:r>
            <a:r>
              <a:rPr lang="en-US" sz="2400" dirty="0" smtClean="0"/>
              <a:t>(</a:t>
            </a:r>
            <a:r>
              <a:rPr lang="en-US" sz="2400" dirty="0">
                <a:solidFill>
                  <a:srgbClr val="C00000"/>
                </a:solidFill>
              </a:rPr>
              <a:t>–</a:t>
            </a:r>
            <a:r>
              <a:rPr lang="en-US" sz="2400" dirty="0" err="1">
                <a:solidFill>
                  <a:srgbClr val="C00000"/>
                </a:solidFill>
              </a:rPr>
              <a:t>r</a:t>
            </a:r>
            <a:r>
              <a:rPr lang="en-US" sz="2400" baseline="-25000" dirty="0" err="1">
                <a:solidFill>
                  <a:srgbClr val="C0000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)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Concentration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Temperature </a:t>
            </a:r>
          </a:p>
          <a:p>
            <a:pPr marL="91440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/>
              <a:t>Reversible reactions </a:t>
            </a:r>
            <a:endParaRPr lang="en-US" sz="2400" dirty="0" smtClean="0"/>
          </a:p>
          <a:p>
            <a:pPr marL="176213" indent="-176213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00FF"/>
                </a:solidFill>
              </a:rPr>
              <a:t>How to derive an equation for </a:t>
            </a:r>
            <a:r>
              <a:rPr lang="en-US" sz="2400" dirty="0">
                <a:solidFill>
                  <a:srgbClr val="C00000"/>
                </a:solidFill>
              </a:rPr>
              <a:t>–</a:t>
            </a:r>
            <a:r>
              <a:rPr lang="en-US" sz="2400" dirty="0" err="1">
                <a:solidFill>
                  <a:srgbClr val="C00000"/>
                </a:solidFill>
              </a:rPr>
              <a:t>r</a:t>
            </a:r>
            <a:r>
              <a:rPr lang="en-US" sz="2400" baseline="-25000" dirty="0" err="1">
                <a:solidFill>
                  <a:srgbClr val="C0000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 [</a:t>
            </a:r>
            <a:r>
              <a:rPr lang="en-US" sz="2400" dirty="0" smtClean="0">
                <a:solidFill>
                  <a:srgbClr val="C00000"/>
                </a:solidFill>
              </a:rPr>
              <a:t>–</a:t>
            </a:r>
            <a:r>
              <a:rPr lang="en-US" sz="2400" dirty="0" err="1" smtClean="0">
                <a:solidFill>
                  <a:srgbClr val="C00000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C00000"/>
                </a:solidFill>
              </a:rPr>
              <a:t>A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= </a:t>
            </a:r>
            <a:r>
              <a:rPr lang="en-US" sz="2400" dirty="0" smtClean="0">
                <a:solidFill>
                  <a:srgbClr val="C00000"/>
                </a:solidFill>
              </a:rPr>
              <a:t>f(X</a:t>
            </a:r>
            <a:r>
              <a:rPr lang="en-US" sz="2400" baseline="-25000" dirty="0" smtClean="0">
                <a:solidFill>
                  <a:srgbClr val="C00000"/>
                </a:solidFill>
              </a:rPr>
              <a:t>A</a:t>
            </a:r>
            <a:r>
              <a:rPr lang="en-US" sz="2400" dirty="0" smtClean="0">
                <a:solidFill>
                  <a:srgbClr val="C00000"/>
                </a:solidFill>
              </a:rPr>
              <a:t>)]</a:t>
            </a:r>
          </a:p>
          <a:p>
            <a:pPr marL="8001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Relate all </a:t>
            </a:r>
            <a:r>
              <a:rPr lang="en-US" sz="2400" dirty="0" err="1" smtClean="0"/>
              <a:t>r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to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j</a:t>
            </a:r>
            <a:endParaRPr lang="en-US" sz="2400" dirty="0" smtClean="0"/>
          </a:p>
          <a:p>
            <a:pPr marL="8001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Relate all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 to V or </a:t>
            </a:r>
            <a:r>
              <a:rPr lang="en-US" sz="2400" dirty="0" smtClean="0">
                <a:latin typeface="Symbol" pitchFamily="18" charset="2"/>
              </a:rPr>
              <a:t>u</a:t>
            </a:r>
            <a:endParaRPr lang="en-US" sz="2400" dirty="0" smtClean="0"/>
          </a:p>
          <a:p>
            <a:pPr marL="8001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Relate V or </a:t>
            </a:r>
            <a:r>
              <a:rPr lang="en-US" sz="2400" dirty="0" smtClean="0">
                <a:latin typeface="Symbol" pitchFamily="18" charset="2"/>
              </a:rPr>
              <a:t>u</a:t>
            </a:r>
            <a:r>
              <a:rPr lang="en-US" sz="2400" dirty="0" smtClean="0"/>
              <a:t> to X</a:t>
            </a:r>
            <a:r>
              <a:rPr lang="en-US" sz="2400" baseline="-25000" dirty="0" smtClean="0"/>
              <a:t>A</a:t>
            </a:r>
            <a:endParaRPr lang="en-US" sz="2400" dirty="0" smtClean="0"/>
          </a:p>
          <a:p>
            <a:pPr marL="800100" indent="-342900">
              <a:lnSpc>
                <a:spcPct val="110000"/>
              </a:lnSpc>
              <a:buFont typeface="+mj-lt"/>
              <a:buAutoNum type="arabicPeriod"/>
            </a:pPr>
            <a:r>
              <a:rPr lang="en-US" sz="2400" dirty="0" smtClean="0"/>
              <a:t>Put together</a:t>
            </a:r>
          </a:p>
        </p:txBody>
      </p:sp>
      <p:graphicFrame>
        <p:nvGraphicFramePr>
          <p:cNvPr id="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975648"/>
              </p:ext>
            </p:extLst>
          </p:nvPr>
        </p:nvGraphicFramePr>
        <p:xfrm>
          <a:off x="431800" y="1193800"/>
          <a:ext cx="18605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9" name="Equation" r:id="rId3" imgW="1790640" imgH="799920" progId="Equation.DSMT4">
                  <p:embed/>
                </p:oleObj>
              </mc:Choice>
              <mc:Fallback>
                <p:oleObj name="Equation" r:id="rId3" imgW="179064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" y="1193800"/>
                        <a:ext cx="1860550" cy="8001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826532"/>
              </p:ext>
            </p:extLst>
          </p:nvPr>
        </p:nvGraphicFramePr>
        <p:xfrm>
          <a:off x="2713038" y="1219200"/>
          <a:ext cx="141446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0" name="Equation" r:id="rId5" imgW="1409400" imgH="749160" progId="Equation.DSMT4">
                  <p:embed/>
                </p:oleObj>
              </mc:Choice>
              <mc:Fallback>
                <p:oleObj name="Equation" r:id="rId5" imgW="1409400" imgH="74916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3038" y="1219200"/>
                        <a:ext cx="1414462" cy="7493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65226"/>
              </p:ext>
            </p:extLst>
          </p:nvPr>
        </p:nvGraphicFramePr>
        <p:xfrm>
          <a:off x="4519613" y="1193800"/>
          <a:ext cx="18605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1" name="Equation" r:id="rId7" imgW="1790640" imgH="799920" progId="Equation.DSMT4">
                  <p:embed/>
                </p:oleObj>
              </mc:Choice>
              <mc:Fallback>
                <p:oleObj name="Equation" r:id="rId7" imgW="179064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613" y="1193800"/>
                        <a:ext cx="1860550" cy="8001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034505"/>
              </p:ext>
            </p:extLst>
          </p:nvPr>
        </p:nvGraphicFramePr>
        <p:xfrm>
          <a:off x="6805613" y="1193800"/>
          <a:ext cx="192563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2" name="Equation" r:id="rId9" imgW="1854000" imgH="799920" progId="Equation.DSMT4">
                  <p:embed/>
                </p:oleObj>
              </mc:Choice>
              <mc:Fallback>
                <p:oleObj name="Equation" r:id="rId9" imgW="185400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613" y="1193800"/>
                        <a:ext cx="1925637" cy="8001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743200" y="4191001"/>
            <a:ext cx="1402237" cy="1037617"/>
          </a:xfrm>
          <a:prstGeom prst="roundRect">
            <a:avLst/>
          </a:prstGeom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smtClean="0"/>
              <a:t>Concentration and Temperature</a:t>
            </a: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61555" y="1066800"/>
            <a:ext cx="8091854" cy="885700"/>
          </a:xfrm>
        </p:spPr>
        <p:txBody>
          <a:bodyPr>
            <a:normAutofit lnSpcReduction="10000"/>
          </a:bodyPr>
          <a:lstStyle/>
          <a:p>
            <a:r>
              <a:rPr lang="en-GB" altLang="zh-TW" sz="2400" dirty="0" smtClean="0"/>
              <a:t>Molecular collision frequency </a:t>
            </a:r>
            <a:r>
              <a:rPr lang="en-GB" altLang="zh-TW" sz="2400" dirty="0" smtClean="0">
                <a:sym typeface="Symbol" pitchFamily="18" charset="2"/>
              </a:rPr>
              <a:t> concentration</a:t>
            </a:r>
          </a:p>
          <a:p>
            <a:pPr marL="344488" lvl="1" indent="-344488"/>
            <a:r>
              <a:rPr lang="en-GB" altLang="zh-TW" sz="2400" dirty="0" smtClean="0">
                <a:solidFill>
                  <a:srgbClr val="7030A0"/>
                </a:solidFill>
                <a:sym typeface="Symbol" pitchFamily="18" charset="2"/>
              </a:rPr>
              <a:t>Rate of reaction  concentration</a:t>
            </a:r>
            <a:endParaRPr lang="en-GB" altLang="zh-TW" sz="2400" dirty="0" smtClean="0"/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42078"/>
              </p:ext>
            </p:extLst>
          </p:nvPr>
        </p:nvGraphicFramePr>
        <p:xfrm>
          <a:off x="1525588" y="4303713"/>
          <a:ext cx="6094412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6" name="Equation" r:id="rId3" imgW="2958840" imgH="380880" progId="Equation.DSMT4">
                  <p:embed/>
                </p:oleObj>
              </mc:Choice>
              <mc:Fallback>
                <p:oleObj name="Equation" r:id="rId3" imgW="295884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588" y="4303713"/>
                        <a:ext cx="6094412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8804" y="6026725"/>
            <a:ext cx="8366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Reaction rate is a function of temperature and concentration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4784" y="2590800"/>
            <a:ext cx="33206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 : Concentration of 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70221" y="2601191"/>
            <a:ext cx="3348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 : Concentration of B</a:t>
            </a:r>
          </a:p>
        </p:txBody>
      </p:sp>
      <p:sp>
        <p:nvSpPr>
          <p:cNvPr id="11" name="Rectangle 8"/>
          <p:cNvSpPr txBox="1">
            <a:spLocks noChangeArrowheads="1"/>
          </p:cNvSpPr>
          <p:nvPr/>
        </p:nvSpPr>
        <p:spPr>
          <a:xfrm>
            <a:off x="671146" y="3200400"/>
            <a:ext cx="8091854" cy="990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zh-TW" sz="2400" dirty="0" smtClean="0"/>
              <a:t>As temperature increases, collision frequency increases </a:t>
            </a:r>
          </a:p>
          <a:p>
            <a:pPr lvl="1"/>
            <a:r>
              <a:rPr lang="en-GB" altLang="zh-TW" sz="2400" dirty="0" smtClean="0"/>
              <a:t>Rate of reaction = f [( C</a:t>
            </a:r>
            <a:r>
              <a:rPr lang="en-GB" altLang="zh-TW" sz="2400" baseline="-25000" dirty="0" smtClean="0"/>
              <a:t>A</a:t>
            </a:r>
            <a:r>
              <a:rPr lang="en-GB" altLang="zh-TW" sz="2400" dirty="0" smtClean="0"/>
              <a:t>, C</a:t>
            </a:r>
            <a:r>
              <a:rPr lang="en-GB" altLang="zh-TW" sz="2400" baseline="-25000" dirty="0" smtClean="0"/>
              <a:t>B</a:t>
            </a:r>
            <a:r>
              <a:rPr lang="en-GB" altLang="zh-TW" sz="2400" dirty="0" smtClean="0"/>
              <a:t>, ……), (T)]</a:t>
            </a:r>
            <a:endParaRPr lang="zh-TW" altLang="en-GB" sz="2400" dirty="0" smtClean="0"/>
          </a:p>
        </p:txBody>
      </p:sp>
      <p:sp>
        <p:nvSpPr>
          <p:cNvPr id="12" name="Rectangle 8"/>
          <p:cNvSpPr txBox="1">
            <a:spLocks noChangeArrowheads="1"/>
          </p:cNvSpPr>
          <p:nvPr/>
        </p:nvSpPr>
        <p:spPr>
          <a:xfrm>
            <a:off x="659271" y="1952500"/>
            <a:ext cx="8091854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GB" altLang="zh-TW" sz="2400" dirty="0" smtClean="0"/>
              <a:t>At constant temperature : r = f(C</a:t>
            </a:r>
            <a:r>
              <a:rPr lang="en-GB" altLang="zh-TW" sz="2400" baseline="-25000" dirty="0" smtClean="0"/>
              <a:t>A</a:t>
            </a:r>
            <a:r>
              <a:rPr lang="en-GB" altLang="zh-TW" sz="2400" dirty="0" smtClean="0"/>
              <a:t>, C</a:t>
            </a:r>
            <a:r>
              <a:rPr lang="en-GB" altLang="zh-TW" sz="2400" baseline="-25000" dirty="0" smtClean="0"/>
              <a:t>B</a:t>
            </a:r>
            <a:r>
              <a:rPr lang="en-GB" altLang="zh-TW" sz="2400" dirty="0" smtClean="0"/>
              <a:t>, …….)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758244" y="4285010"/>
            <a:ext cx="1524000" cy="831105"/>
          </a:xfrm>
          <a:prstGeom prst="roundRect">
            <a:avLst/>
          </a:prstGeom>
          <a:ln w="38100">
            <a:solidFill>
              <a:srgbClr val="C00000"/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3444318" y="5029201"/>
            <a:ext cx="5564105" cy="907303"/>
            <a:chOff x="3449045" y="5029201"/>
            <a:chExt cx="5059161" cy="907303"/>
          </a:xfrm>
        </p:grpSpPr>
        <p:sp>
          <p:nvSpPr>
            <p:cNvPr id="2054" name="Line 11"/>
            <p:cNvSpPr>
              <a:spLocks noChangeShapeType="1"/>
            </p:cNvSpPr>
            <p:nvPr/>
          </p:nvSpPr>
          <p:spPr bwMode="auto">
            <a:xfrm>
              <a:off x="3449045" y="5029201"/>
              <a:ext cx="589555" cy="35394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" name="Text Box 12"/>
            <p:cNvSpPr txBox="1">
              <a:spLocks noChangeArrowheads="1"/>
            </p:cNvSpPr>
            <p:nvPr/>
          </p:nvSpPr>
          <p:spPr bwMode="auto">
            <a:xfrm>
              <a:off x="3984612" y="5228618"/>
              <a:ext cx="452359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eaLnBrk="1" hangingPunct="1"/>
              <a:r>
                <a:rPr kumimoji="1" lang="en-GB" altLang="zh-TW" sz="2000" dirty="0" smtClean="0"/>
                <a:t>Specific rate of reaction, or rate constant, for species </a:t>
              </a:r>
              <a:r>
                <a:rPr kumimoji="1" lang="en-GB" altLang="zh-TW" sz="2000" i="1" dirty="0" smtClean="0">
                  <a:solidFill>
                    <a:schemeClr val="accent2"/>
                  </a:solidFill>
                </a:rPr>
                <a:t>A</a:t>
              </a:r>
              <a:r>
                <a:rPr kumimoji="1" lang="en-GB" altLang="zh-TW" sz="2000" dirty="0" smtClean="0"/>
                <a:t> is a function of temperature</a:t>
              </a:r>
              <a:endParaRPr kumimoji="1" lang="en-GB" altLang="zh-TW" sz="2000" dirty="0">
                <a:solidFill>
                  <a:schemeClr val="accent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751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1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Elementary Reactions &amp; Rate Laws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8425" y="990600"/>
            <a:ext cx="894715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33363" marR="0" lvl="0" indent="-2333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Dependence of reaction rate –</a:t>
            </a:r>
            <a:r>
              <a:rPr kumimoji="0" lang="en-GB" altLang="zh-TW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GB" altLang="zh-TW" sz="20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 concentration of chemical </a:t>
            </a:r>
            <a:r>
              <a:rPr lang="en-GB" altLang="zh-TW" sz="2000" noProof="0" dirty="0" smtClean="0"/>
              <a:t>species in the reaction 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experimentally</a:t>
            </a:r>
            <a:r>
              <a:rPr kumimoji="0" lang="en-GB" altLang="zh-TW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determined</a:t>
            </a:r>
          </a:p>
          <a:p>
            <a:pPr marL="233363" marR="0" lvl="0" indent="-2333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Elementary reaction: involves 1 step (only)</a:t>
            </a:r>
          </a:p>
          <a:p>
            <a:pPr marL="233363" marR="0" lvl="0" indent="-2333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Stoichiometric coefficients in an elementary reaction are identical to the powers in the rate law: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584450" y="2987243"/>
          <a:ext cx="165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5" name="Equation" r:id="rId3" imgW="1650960" imgH="304560" progId="Equation.3">
                  <p:embed/>
                </p:oleObj>
              </mc:Choice>
              <mc:Fallback>
                <p:oleObj name="Equation" r:id="rId3" imgW="1650960" imgH="3045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2987243"/>
                        <a:ext cx="1651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4584700" y="2885643"/>
          <a:ext cx="204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6" name="Equation" r:id="rId5" imgW="2044440" imgH="406080" progId="Equation.3">
                  <p:embed/>
                </p:oleObj>
              </mc:Choice>
              <mc:Fallback>
                <p:oleObj name="Equation" r:id="rId5" imgW="204444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2885643"/>
                        <a:ext cx="20447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>
            <a:spLocks/>
          </p:cNvSpPr>
          <p:nvPr/>
        </p:nvSpPr>
        <p:spPr>
          <a:xfrm>
            <a:off x="2540149" y="2987243"/>
            <a:ext cx="228600" cy="274320"/>
          </a:xfrm>
          <a:prstGeom prst="ellips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5956747" y="2932309"/>
            <a:ext cx="182880" cy="182880"/>
          </a:xfrm>
          <a:prstGeom prst="ellipse">
            <a:avLst/>
          </a:prstGeom>
          <a:ln w="22225">
            <a:solidFill>
              <a:schemeClr val="accent6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28" name="Curved Down Arrow 27"/>
          <p:cNvSpPr/>
          <p:nvPr/>
        </p:nvSpPr>
        <p:spPr>
          <a:xfrm>
            <a:off x="2660650" y="2530043"/>
            <a:ext cx="3435350" cy="400110"/>
          </a:xfrm>
          <a:prstGeom prst="curved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29" name="Oval 28"/>
          <p:cNvSpPr>
            <a:spLocks/>
          </p:cNvSpPr>
          <p:nvPr/>
        </p:nvSpPr>
        <p:spPr>
          <a:xfrm>
            <a:off x="3145466" y="2987243"/>
            <a:ext cx="228600" cy="292608"/>
          </a:xfrm>
          <a:prstGeom prst="ellipse">
            <a:avLst/>
          </a:prstGeom>
          <a:ln w="22225">
            <a:solidFill>
              <a:schemeClr val="accent5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30" name="Curved Down Arrow 29"/>
          <p:cNvSpPr/>
          <p:nvPr/>
        </p:nvSpPr>
        <p:spPr>
          <a:xfrm rot="21480000">
            <a:off x="3211473" y="2497416"/>
            <a:ext cx="3389205" cy="411480"/>
          </a:xfrm>
          <a:prstGeom prst="curved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31" name="Oval 30"/>
          <p:cNvSpPr>
            <a:spLocks/>
          </p:cNvSpPr>
          <p:nvPr/>
        </p:nvSpPr>
        <p:spPr>
          <a:xfrm>
            <a:off x="6455734" y="2898641"/>
            <a:ext cx="182880" cy="228600"/>
          </a:xfrm>
          <a:prstGeom prst="ellipse">
            <a:avLst/>
          </a:prstGeom>
          <a:ln w="22225">
            <a:solidFill>
              <a:schemeClr val="accent5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marL="233363" indent="-233363" algn="ctr">
              <a:spcBef>
                <a:spcPct val="20000"/>
              </a:spcBef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2505409" y="3400961"/>
            <a:ext cx="41331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Reaction order:</a:t>
            </a:r>
          </a:p>
          <a:p>
            <a:pPr marL="404813" indent="-234950">
              <a:buFont typeface="Arial" pitchFamily="34" charset="0"/>
              <a:buChar char="•"/>
            </a:pPr>
            <a:r>
              <a:rPr lang="en-US" sz="2000" dirty="0" smtClean="0">
                <a:latin typeface="Symbol" pitchFamily="18" charset="2"/>
              </a:rPr>
              <a:t>a</a:t>
            </a:r>
            <a:r>
              <a:rPr lang="en-US" sz="2000" dirty="0" smtClean="0"/>
              <a:t> order with respect to A</a:t>
            </a:r>
          </a:p>
          <a:p>
            <a:pPr marL="404813" indent="-234950">
              <a:buFont typeface="Arial" pitchFamily="34" charset="0"/>
              <a:buChar char="•"/>
            </a:pPr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dirty="0" smtClean="0"/>
              <a:t> order with respect to B</a:t>
            </a:r>
          </a:p>
          <a:p>
            <a:pPr marL="404813" indent="-234950">
              <a:buFont typeface="Arial" pitchFamily="34" charset="0"/>
              <a:buChar char="•"/>
            </a:pPr>
            <a:r>
              <a:rPr lang="en-US" sz="2000" dirty="0" smtClean="0"/>
              <a:t>Overall reaction order n = </a:t>
            </a:r>
            <a:r>
              <a:rPr lang="en-US" sz="2000" dirty="0" smtClean="0">
                <a:latin typeface="Symbol" pitchFamily="18" charset="2"/>
              </a:rPr>
              <a:t>a + 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37138" y="4751960"/>
            <a:ext cx="63289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Zero order: 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= k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	k is in units mol/(</a:t>
            </a:r>
            <a:r>
              <a:rPr lang="en-US" sz="2000" dirty="0" err="1" smtClean="0"/>
              <a:t>volume</a:t>
            </a:r>
            <a:r>
              <a:rPr lang="en-US" sz="2000" dirty="0" err="1" smtClean="0">
                <a:latin typeface="Arial"/>
                <a:cs typeface="Arial"/>
              </a:rPr>
              <a:t>∙time</a:t>
            </a:r>
            <a:r>
              <a:rPr lang="en-US" sz="2000" dirty="0" smtClean="0">
                <a:latin typeface="Arial"/>
                <a:cs typeface="Arial"/>
              </a:rPr>
              <a:t>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337138" y="5202790"/>
            <a:ext cx="49295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1st order: 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= </a:t>
            </a:r>
            <a:r>
              <a:rPr lang="en-US" sz="2000" dirty="0" err="1" smtClean="0"/>
              <a:t>k</a:t>
            </a:r>
            <a:r>
              <a:rPr lang="en-US" sz="2000" baseline="-25000" dirty="0" err="1" smtClean="0"/>
              <a:t>A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	k is in units time</a:t>
            </a:r>
            <a:r>
              <a:rPr lang="en-US" sz="2000" baseline="30000" dirty="0" smtClean="0"/>
              <a:t>-1</a:t>
            </a:r>
            <a:endParaRPr lang="en-US" sz="2000" dirty="0" smtClean="0">
              <a:latin typeface="Arial"/>
              <a:cs typeface="Arial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39801" y="5653620"/>
            <a:ext cx="6466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2nd order: 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= k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A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	k is in units volume/(</a:t>
            </a:r>
            <a:r>
              <a:rPr lang="en-US" sz="2000" dirty="0" err="1" smtClean="0"/>
              <a:t>mol</a:t>
            </a:r>
            <a:r>
              <a:rPr lang="en-US" sz="2000" dirty="0" err="1" smtClean="0">
                <a:latin typeface="Arial"/>
                <a:cs typeface="Arial"/>
              </a:rPr>
              <a:t>∙</a:t>
            </a:r>
            <a:r>
              <a:rPr lang="en-US" sz="2000" dirty="0" err="1" smtClean="0"/>
              <a:t>time</a:t>
            </a:r>
            <a:r>
              <a:rPr lang="en-US" sz="2000" dirty="0" smtClean="0"/>
              <a:t>)</a:t>
            </a:r>
            <a:endParaRPr lang="en-US" sz="2000" dirty="0" smtClean="0">
              <a:latin typeface="Arial"/>
              <a:cs typeface="Aria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40027" y="6104450"/>
            <a:ext cx="6466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3rd order: 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= k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A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	k is in units volume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/(mol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latin typeface="Arial"/>
                <a:cs typeface="Arial"/>
              </a:rPr>
              <a:t>∙</a:t>
            </a:r>
            <a:r>
              <a:rPr lang="en-US" sz="2000" dirty="0" smtClean="0"/>
              <a:t>time)</a:t>
            </a:r>
            <a:endParaRPr lang="en-US" sz="20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8" grpId="0" animBg="1"/>
      <p:bldP spid="28" grpId="1" animBg="1"/>
      <p:bldP spid="29" grpId="0" animBg="1"/>
      <p:bldP spid="30" grpId="0" animBg="1"/>
      <p:bldP spid="30" grpId="1" animBg="1"/>
      <p:bldP spid="31" grpId="0" animBg="1"/>
      <p:bldP spid="32" grpId="0"/>
      <p:bldP spid="33" grpId="0"/>
      <p:bldP spid="35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1029"/>
          <p:cNvSpPr txBox="1">
            <a:spLocks noChangeArrowheads="1"/>
          </p:cNvSpPr>
          <p:nvPr/>
        </p:nvSpPr>
        <p:spPr bwMode="auto">
          <a:xfrm>
            <a:off x="701887" y="1889611"/>
            <a:ext cx="13821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en-GB" altLang="zh-TW" sz="2000" dirty="0">
                <a:solidFill>
                  <a:schemeClr val="accent2"/>
                </a:solidFill>
              </a:rPr>
              <a:t>Examples</a:t>
            </a:r>
            <a:r>
              <a:rPr lang="en-GB" altLang="zh-TW" sz="2000" dirty="0"/>
              <a:t>:</a:t>
            </a:r>
          </a:p>
        </p:txBody>
      </p:sp>
      <p:sp>
        <p:nvSpPr>
          <p:cNvPr id="9225" name="Text Box 1035"/>
          <p:cNvSpPr txBox="1">
            <a:spLocks noChangeArrowheads="1"/>
          </p:cNvSpPr>
          <p:nvPr/>
        </p:nvSpPr>
        <p:spPr bwMode="auto">
          <a:xfrm>
            <a:off x="685800" y="2737991"/>
            <a:ext cx="78486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>
              <a:lnSpc>
                <a:spcPct val="110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This reaction is not elementary, but under some conditions it follows an elementary rate law</a:t>
            </a:r>
          </a:p>
          <a:p>
            <a:pPr marL="342900" indent="-342900">
              <a:lnSpc>
                <a:spcPct val="110000"/>
              </a:lnSpc>
              <a:buFont typeface="Arial" pitchFamily="34" charset="0"/>
              <a:buChar char="•"/>
            </a:pPr>
            <a:r>
              <a:rPr lang="en-GB" altLang="zh-TW" sz="2000" dirty="0" smtClean="0"/>
              <a:t>Forward </a:t>
            </a:r>
            <a:r>
              <a:rPr lang="en-GB" altLang="zh-TW" sz="2000" dirty="0"/>
              <a:t>reaction is </a:t>
            </a:r>
            <a:r>
              <a:rPr lang="en-GB" altLang="zh-TW" sz="2000" dirty="0" smtClean="0"/>
              <a:t>2nd </a:t>
            </a:r>
            <a:r>
              <a:rPr lang="en-GB" altLang="zh-TW" sz="2000" dirty="0"/>
              <a:t>order </a:t>
            </a:r>
            <a:r>
              <a:rPr lang="en-GB" altLang="zh-TW" sz="2000" dirty="0" smtClean="0"/>
              <a:t>with respect to NO and 1</a:t>
            </a:r>
            <a:r>
              <a:rPr lang="en-GB" altLang="zh-TW" sz="2000" baseline="30000" dirty="0" smtClean="0"/>
              <a:t>st</a:t>
            </a:r>
            <a:r>
              <a:rPr lang="en-GB" altLang="zh-TW" sz="2000" dirty="0" smtClean="0"/>
              <a:t> order with respect to O</a:t>
            </a:r>
            <a:r>
              <a:rPr lang="en-GB" altLang="zh-TW" sz="2000" baseline="-25000" dirty="0" smtClean="0"/>
              <a:t>2 </a:t>
            </a:r>
            <a:r>
              <a:rPr lang="en-GB" altLang="zh-TW" sz="2000" dirty="0" smtClean="0"/>
              <a:t>(3nd </a:t>
            </a:r>
            <a:r>
              <a:rPr lang="en-GB" altLang="zh-TW" sz="2000" dirty="0"/>
              <a:t>order overall</a:t>
            </a:r>
            <a:r>
              <a:rPr lang="en-GB" altLang="zh-TW" sz="2000" dirty="0" smtClean="0"/>
              <a:t>)</a:t>
            </a:r>
            <a:endParaRPr lang="en-GB" altLang="zh-TW" sz="2000" dirty="0"/>
          </a:p>
        </p:txBody>
      </p:sp>
      <p:sp>
        <p:nvSpPr>
          <p:cNvPr id="9226" name="Rectangle 1043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GB" altLang="zh-TW" dirty="0" smtClean="0"/>
              <a:t>Overall Stoichiometric Equations</a:t>
            </a:r>
            <a:endParaRPr lang="zh-TW" altLang="en-GB" u="sng" dirty="0" smtClean="0"/>
          </a:p>
        </p:txBody>
      </p:sp>
      <p:sp>
        <p:nvSpPr>
          <p:cNvPr id="9227" name="Rectangle 1044"/>
          <p:cNvSpPr>
            <a:spLocks noGrp="1" noChangeArrowheads="1"/>
          </p:cNvSpPr>
          <p:nvPr>
            <p:ph type="body" idx="1"/>
          </p:nvPr>
        </p:nvSpPr>
        <p:spPr>
          <a:xfrm>
            <a:off x="952500" y="990600"/>
            <a:ext cx="7239000" cy="990600"/>
          </a:xfrm>
        </p:spPr>
        <p:txBody>
          <a:bodyPr>
            <a:normAutofit/>
          </a:bodyPr>
          <a:lstStyle/>
          <a:p>
            <a:pPr marL="176213" indent="-176213"/>
            <a:r>
              <a:rPr lang="en-GB" altLang="zh-TW" dirty="0" smtClean="0"/>
              <a:t>Overall equations describe the </a:t>
            </a:r>
            <a:r>
              <a:rPr lang="en-GB" altLang="zh-TW" i="1" dirty="0" smtClean="0">
                <a:solidFill>
                  <a:srgbClr val="0000FF"/>
                </a:solidFill>
              </a:rPr>
              <a:t>overall reaction stoichiometry</a:t>
            </a:r>
          </a:p>
          <a:p>
            <a:pPr marL="176213" indent="-176213"/>
            <a:r>
              <a:rPr lang="en-GB" altLang="zh-TW" dirty="0" smtClean="0"/>
              <a:t>Reaction order </a:t>
            </a:r>
            <a:r>
              <a:rPr lang="en-GB" altLang="zh-TW" i="1" dirty="0" smtClean="0">
                <a:solidFill>
                  <a:srgbClr val="0000FF"/>
                </a:solidFill>
              </a:rPr>
              <a:t>cannot</a:t>
            </a:r>
            <a:r>
              <a:rPr lang="en-GB" altLang="zh-TW" dirty="0" smtClean="0">
                <a:solidFill>
                  <a:srgbClr val="0000FF"/>
                </a:solidFill>
              </a:rPr>
              <a:t> </a:t>
            </a:r>
            <a:r>
              <a:rPr lang="en-GB" altLang="zh-TW" dirty="0" smtClean="0"/>
              <a:t>be deduced from overall equations</a:t>
            </a:r>
            <a:endParaRPr lang="zh-TW" altLang="en-GB" dirty="0" smtClean="0"/>
          </a:p>
        </p:txBody>
      </p:sp>
      <p:sp>
        <p:nvSpPr>
          <p:cNvPr id="9228" name="Text Box 1045"/>
          <p:cNvSpPr txBox="1">
            <a:spLocks noChangeArrowheads="1"/>
          </p:cNvSpPr>
          <p:nvPr/>
        </p:nvSpPr>
        <p:spPr bwMode="auto">
          <a:xfrm>
            <a:off x="685800" y="4343400"/>
            <a:ext cx="7426569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/>
            <a:r>
              <a:rPr lang="en-GB" altLang="zh-TW" sz="2000" dirty="0"/>
              <a:t>Compare the above reaction with the </a:t>
            </a:r>
            <a:r>
              <a:rPr lang="en-GB" altLang="zh-TW" sz="2000" dirty="0" err="1" smtClean="0">
                <a:solidFill>
                  <a:srgbClr val="0000CC"/>
                </a:solidFill>
              </a:rPr>
              <a:t>nonelementary</a:t>
            </a:r>
            <a:r>
              <a:rPr lang="en-GB" altLang="zh-TW" sz="2000" dirty="0" smtClean="0"/>
              <a:t> </a:t>
            </a:r>
            <a:r>
              <a:rPr lang="en-GB" altLang="zh-TW" sz="2000" dirty="0"/>
              <a:t>reaction  between </a:t>
            </a:r>
            <a:r>
              <a:rPr lang="en-GB" altLang="zh-TW" sz="2000" dirty="0" smtClean="0"/>
              <a:t>CO </a:t>
            </a:r>
            <a:r>
              <a:rPr lang="en-GB" altLang="zh-TW" sz="2000" dirty="0"/>
              <a:t>and </a:t>
            </a:r>
            <a:r>
              <a:rPr lang="en-GB" altLang="zh-TW" sz="2000" dirty="0" smtClean="0"/>
              <a:t>Cl</a:t>
            </a:r>
            <a:r>
              <a:rPr lang="en-GB" altLang="zh-TW" sz="2000" baseline="-25000" dirty="0" smtClean="0"/>
              <a:t>2</a:t>
            </a:r>
            <a:endParaRPr lang="en-GB" altLang="zh-TW" dirty="0"/>
          </a:p>
        </p:txBody>
      </p:sp>
      <p:sp>
        <p:nvSpPr>
          <p:cNvPr id="9229" name="Rectangle 1048"/>
          <p:cNvSpPr>
            <a:spLocks noChangeArrowheads="1"/>
          </p:cNvSpPr>
          <p:nvPr/>
        </p:nvSpPr>
        <p:spPr bwMode="auto">
          <a:xfrm>
            <a:off x="685800" y="2392344"/>
            <a:ext cx="7848600" cy="1752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049"/>
          <p:cNvSpPr>
            <a:spLocks noChangeArrowheads="1"/>
          </p:cNvSpPr>
          <p:nvPr/>
        </p:nvSpPr>
        <p:spPr bwMode="auto">
          <a:xfrm>
            <a:off x="685800" y="5072062"/>
            <a:ext cx="7848600" cy="13287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798342"/>
              </p:ext>
            </p:extLst>
          </p:nvPr>
        </p:nvGraphicFramePr>
        <p:xfrm>
          <a:off x="869950" y="2514600"/>
          <a:ext cx="212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3" name="Equation" r:id="rId3" imgW="2120760" imgH="330120" progId="Equation.DSMT4">
                  <p:embed/>
                </p:oleObj>
              </mc:Choice>
              <mc:Fallback>
                <p:oleObj name="Equation" r:id="rId3" imgW="212076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2514600"/>
                        <a:ext cx="212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236443"/>
              </p:ext>
            </p:extLst>
          </p:nvPr>
        </p:nvGraphicFramePr>
        <p:xfrm>
          <a:off x="4191000" y="2387600"/>
          <a:ext cx="2336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4" name="Equation" r:id="rId5" imgW="2336760" imgH="457200" progId="Equation.DSMT4">
                  <p:embed/>
                </p:oleObj>
              </mc:Choice>
              <mc:Fallback>
                <p:oleObj name="Equation" r:id="rId5" imgW="233676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387600"/>
                        <a:ext cx="2336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15923"/>
              </p:ext>
            </p:extLst>
          </p:nvPr>
        </p:nvGraphicFramePr>
        <p:xfrm>
          <a:off x="1104900" y="5275262"/>
          <a:ext cx="212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5" name="Equation" r:id="rId7" imgW="2120760" imgH="330120" progId="Equation.DSMT4">
                  <p:embed/>
                </p:oleObj>
              </mc:Choice>
              <mc:Fallback>
                <p:oleObj name="Equation" r:id="rId7" imgW="212076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5275262"/>
                        <a:ext cx="212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894269"/>
              </p:ext>
            </p:extLst>
          </p:nvPr>
        </p:nvGraphicFramePr>
        <p:xfrm>
          <a:off x="4083050" y="5148262"/>
          <a:ext cx="2247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6" name="Equation" r:id="rId9" imgW="2247840" imgH="457200" progId="Equation.DSMT4">
                  <p:embed/>
                </p:oleObj>
              </mc:Choice>
              <mc:Fallback>
                <p:oleObj name="Equation" r:id="rId9" imgW="224784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5148262"/>
                        <a:ext cx="2247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1035"/>
          <p:cNvSpPr txBox="1">
            <a:spLocks noChangeArrowheads="1"/>
          </p:cNvSpPr>
          <p:nvPr/>
        </p:nvSpPr>
        <p:spPr bwMode="auto">
          <a:xfrm>
            <a:off x="762000" y="5562600"/>
            <a:ext cx="7772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10000"/>
              </a:lnSpc>
            </a:pPr>
            <a:r>
              <a:rPr lang="en-GB" altLang="zh-TW" sz="2000" dirty="0" smtClean="0"/>
              <a:t>Forward </a:t>
            </a:r>
            <a:r>
              <a:rPr lang="en-GB" altLang="zh-TW" sz="2000" dirty="0"/>
              <a:t>reaction is </a:t>
            </a:r>
            <a:r>
              <a:rPr lang="en-GB" altLang="zh-TW" sz="2000" dirty="0" smtClean="0"/>
              <a:t>1</a:t>
            </a:r>
            <a:r>
              <a:rPr lang="en-GB" altLang="zh-TW" sz="2000" baseline="30000" dirty="0" smtClean="0"/>
              <a:t>st</a:t>
            </a:r>
            <a:r>
              <a:rPr lang="en-GB" altLang="zh-TW" sz="2000" dirty="0" smtClean="0"/>
              <a:t> order with respect to CO and 3/2 order with respect to Cl</a:t>
            </a:r>
            <a:r>
              <a:rPr lang="en-GB" altLang="zh-TW" sz="2000" baseline="-25000" dirty="0" smtClean="0"/>
              <a:t>2</a:t>
            </a:r>
            <a:r>
              <a:rPr lang="en-GB" altLang="zh-TW" sz="2000" dirty="0" smtClean="0"/>
              <a:t> (5/2 order </a:t>
            </a:r>
            <a:r>
              <a:rPr lang="en-GB" altLang="zh-TW" sz="2000" dirty="0"/>
              <a:t>overall</a:t>
            </a:r>
            <a:r>
              <a:rPr lang="en-GB" altLang="zh-TW" sz="2000" dirty="0" smtClean="0"/>
              <a:t>)</a:t>
            </a:r>
            <a:endParaRPr lang="en-GB" altLang="zh-TW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1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5" grpId="0"/>
      <p:bldP spid="9228" grpId="0"/>
      <p:bldP spid="9229" grpId="0" animBg="1"/>
      <p:bldP spid="9230" grpId="0" animBg="1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33363" indent="-233363">
          <a:spcBef>
            <a:spcPct val="20000"/>
          </a:spcBef>
          <a:buFont typeface="Arial" pitchFamily="34" charset="0"/>
          <a:buChar char="•"/>
          <a:defRPr sz="2000" dirty="0" smtClean="0"/>
        </a:defPPr>
      </a:lstStyle>
    </a:spDef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2777</TotalTime>
  <Words>1354</Words>
  <Application>Microsoft Office PowerPoint</Application>
  <PresentationFormat>On-screen Show (4:3)</PresentationFormat>
  <Paragraphs>192</Paragraphs>
  <Slides>25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Symbol</vt:lpstr>
      <vt:lpstr>Wingdings</vt:lpstr>
      <vt:lpstr>Office Theme</vt:lpstr>
      <vt:lpstr>Equation</vt:lpstr>
      <vt:lpstr>Review: Design Eq &amp; Conversion</vt:lpstr>
      <vt:lpstr>Review: Sizing CSTRs</vt:lpstr>
      <vt:lpstr>Review: Sizing PFRs &amp; PBRs</vt:lpstr>
      <vt:lpstr>Numerical Evaluation of Integrals (A.4)</vt:lpstr>
      <vt:lpstr>Review: Reactors in Series</vt:lpstr>
      <vt:lpstr>L4: Rate Laws &amp; Stoichiometry</vt:lpstr>
      <vt:lpstr>Concentration and Temperature</vt:lpstr>
      <vt:lpstr>Elementary Reactions &amp; Rate Laws</vt:lpstr>
      <vt:lpstr>Overall Stoichiometric Equations</vt:lpstr>
      <vt:lpstr>Specific Rate Constant, kA</vt:lpstr>
      <vt:lpstr>Reversible Reactions</vt:lpstr>
      <vt:lpstr>L4: Rate Laws &amp; Stoichiometry</vt:lpstr>
      <vt:lpstr>1. Relate all rj to Cj</vt:lpstr>
      <vt:lpstr>PowerPoint Presentation</vt:lpstr>
      <vt:lpstr>2a. Relate all Cj to V (Batch System)</vt:lpstr>
      <vt:lpstr>2a. Additional Variables Used in Textbook</vt:lpstr>
      <vt:lpstr>3a. Relate V to XA (Batch System)</vt:lpstr>
      <vt:lpstr>3a. Relate V to XA (continued)</vt:lpstr>
      <vt:lpstr>What is the meaning of ε?</vt:lpstr>
      <vt:lpstr>4a. Put it all together (batch reactor)</vt:lpstr>
      <vt:lpstr>2b. Relate all Cj to u (Flow System)</vt:lpstr>
      <vt:lpstr>3b. Relate u to XA (Flow System)</vt:lpstr>
      <vt:lpstr>3b. Relate u to XA (continued)</vt:lpstr>
      <vt:lpstr>4b. Put it all together (flow reactor)</vt:lpstr>
      <vt:lpstr>4. Summary: Cj in terms of Xj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mlkraft2</dc:creator>
  <cp:lastModifiedBy>Mary</cp:lastModifiedBy>
  <cp:revision>263</cp:revision>
  <cp:lastPrinted>2014-01-31T19:28:20Z</cp:lastPrinted>
  <dcterms:created xsi:type="dcterms:W3CDTF">2009-01-30T23:34:25Z</dcterms:created>
  <dcterms:modified xsi:type="dcterms:W3CDTF">2015-08-23T20:52:02Z</dcterms:modified>
</cp:coreProperties>
</file>